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73" r:id="rId5"/>
    <p:sldId id="258" r:id="rId6"/>
    <p:sldId id="260" r:id="rId7"/>
    <p:sldId id="261" r:id="rId8"/>
    <p:sldId id="262" r:id="rId9"/>
    <p:sldId id="268" r:id="rId10"/>
    <p:sldId id="269" r:id="rId11"/>
    <p:sldId id="267" r:id="rId12"/>
    <p:sldId id="270" r:id="rId13"/>
    <p:sldId id="271" r:id="rId14"/>
    <p:sldId id="272" r:id="rId15"/>
    <p:sldId id="26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330B3B-59AB-4FBC-AC06-5D3C588CE0A4}" type="doc">
      <dgm:prSet loTypeId="urn:microsoft.com/office/officeart/2005/8/layout/hChevron3" loCatId="process" qsTypeId="urn:microsoft.com/office/officeart/2005/8/quickstyle/simple1" qsCatId="simple" csTypeId="urn:microsoft.com/office/officeart/2005/8/colors/colorful3" csCatId="colorful" phldr="1"/>
      <dgm:spPr/>
    </dgm:pt>
    <dgm:pt modelId="{79D44EB3-93CC-4424-A353-D6105A3CF743}">
      <dgm:prSet phldrT="[Text]" custT="1"/>
      <dgm:spPr/>
      <dgm:t>
        <a:bodyPr/>
        <a:lstStyle/>
        <a:p>
          <a:r>
            <a:rPr lang="en-US" sz="1000" b="1" dirty="0">
              <a:latin typeface="SF Pro Text" panose="00000400000000000000" pitchFamily="2" charset="0"/>
              <a:ea typeface="SF Pro Text" panose="00000400000000000000" pitchFamily="2" charset="0"/>
            </a:rPr>
            <a:t>1. Loading Data [.csv files]</a:t>
          </a:r>
          <a:endParaRPr lang="en-IN" sz="1000" b="1" dirty="0">
            <a:latin typeface="SF Pro Text" panose="00000400000000000000" pitchFamily="2" charset="0"/>
            <a:ea typeface="SF Pro Text" panose="00000400000000000000" pitchFamily="2" charset="0"/>
          </a:endParaRPr>
        </a:p>
      </dgm:t>
    </dgm:pt>
    <dgm:pt modelId="{EBE6BE42-9513-495E-94D1-BAF7E03B66CC}" type="parTrans" cxnId="{22C715B3-9D71-4A50-8AE3-D55C1BA9C2A6}">
      <dgm:prSet/>
      <dgm:spPr/>
      <dgm:t>
        <a:bodyPr/>
        <a:lstStyle/>
        <a:p>
          <a:endParaRPr lang="en-IN" sz="2000" b="1">
            <a:latin typeface="SF Pro Text" panose="00000400000000000000" pitchFamily="2" charset="0"/>
            <a:ea typeface="SF Pro Text" panose="00000400000000000000" pitchFamily="2" charset="0"/>
          </a:endParaRPr>
        </a:p>
      </dgm:t>
    </dgm:pt>
    <dgm:pt modelId="{E7B8613D-7CFA-4359-9377-4FAF75D5943D}" type="sibTrans" cxnId="{22C715B3-9D71-4A50-8AE3-D55C1BA9C2A6}">
      <dgm:prSet/>
      <dgm:spPr/>
      <dgm:t>
        <a:bodyPr/>
        <a:lstStyle/>
        <a:p>
          <a:endParaRPr lang="en-IN" sz="2000" b="1">
            <a:latin typeface="SF Pro Text" panose="00000400000000000000" pitchFamily="2" charset="0"/>
            <a:ea typeface="SF Pro Text" panose="00000400000000000000" pitchFamily="2" charset="0"/>
          </a:endParaRPr>
        </a:p>
      </dgm:t>
    </dgm:pt>
    <dgm:pt modelId="{368C2347-074E-483B-B415-8395CF215DCE}">
      <dgm:prSet phldrT="[Text]" custT="1"/>
      <dgm:spPr/>
      <dgm:t>
        <a:bodyPr/>
        <a:lstStyle/>
        <a:p>
          <a:r>
            <a:rPr lang="en-US" sz="1000" b="1" dirty="0">
              <a:latin typeface="SF Pro Text" panose="00000400000000000000" pitchFamily="2" charset="0"/>
              <a:ea typeface="SF Pro Text" panose="00000400000000000000" pitchFamily="2" charset="0"/>
            </a:rPr>
            <a:t>2. Creating MySQL Tables &amp; Inserting Data</a:t>
          </a:r>
          <a:endParaRPr lang="en-IN" sz="1000" b="1" dirty="0">
            <a:latin typeface="SF Pro Text" panose="00000400000000000000" pitchFamily="2" charset="0"/>
            <a:ea typeface="SF Pro Text" panose="00000400000000000000" pitchFamily="2" charset="0"/>
          </a:endParaRPr>
        </a:p>
      </dgm:t>
    </dgm:pt>
    <dgm:pt modelId="{4C61459E-61A2-4F1A-AF8C-A04AB3A83F41}" type="parTrans" cxnId="{E759B4A0-A178-425E-BEC0-19100CC306BA}">
      <dgm:prSet/>
      <dgm:spPr/>
      <dgm:t>
        <a:bodyPr/>
        <a:lstStyle/>
        <a:p>
          <a:endParaRPr lang="en-IN" sz="2000" b="1">
            <a:latin typeface="SF Pro Text" panose="00000400000000000000" pitchFamily="2" charset="0"/>
            <a:ea typeface="SF Pro Text" panose="00000400000000000000" pitchFamily="2" charset="0"/>
          </a:endParaRPr>
        </a:p>
      </dgm:t>
    </dgm:pt>
    <dgm:pt modelId="{88D4F7F2-813A-4C14-B811-11E55CA160AE}" type="sibTrans" cxnId="{E759B4A0-A178-425E-BEC0-19100CC306BA}">
      <dgm:prSet/>
      <dgm:spPr/>
      <dgm:t>
        <a:bodyPr/>
        <a:lstStyle/>
        <a:p>
          <a:endParaRPr lang="en-IN" sz="2000" b="1">
            <a:latin typeface="SF Pro Text" panose="00000400000000000000" pitchFamily="2" charset="0"/>
            <a:ea typeface="SF Pro Text" panose="00000400000000000000" pitchFamily="2" charset="0"/>
          </a:endParaRPr>
        </a:p>
      </dgm:t>
    </dgm:pt>
    <dgm:pt modelId="{C19471B3-A8E3-4307-AD9D-8BA223916410}">
      <dgm:prSet phldrT="[Text]" custT="1"/>
      <dgm:spPr/>
      <dgm:t>
        <a:bodyPr/>
        <a:lstStyle/>
        <a:p>
          <a:r>
            <a:rPr lang="en-US" sz="1000" b="1" dirty="0">
              <a:latin typeface="SF Pro Text" panose="00000400000000000000" pitchFamily="2" charset="0"/>
              <a:ea typeface="SF Pro Text" panose="00000400000000000000" pitchFamily="2" charset="0"/>
            </a:rPr>
            <a:t>3. Transferring Data + Metadata from MySQL to HDFS Warehouse Using </a:t>
          </a:r>
          <a:r>
            <a:rPr lang="en-US" sz="1000" b="1" dirty="0" err="1">
              <a:latin typeface="SF Pro Text" panose="00000400000000000000" pitchFamily="2" charset="0"/>
              <a:ea typeface="SF Pro Text" panose="00000400000000000000" pitchFamily="2" charset="0"/>
            </a:rPr>
            <a:t>sqoop</a:t>
          </a:r>
          <a:endParaRPr lang="en-IN" sz="1000" b="1" dirty="0">
            <a:latin typeface="SF Pro Text" panose="00000400000000000000" pitchFamily="2" charset="0"/>
            <a:ea typeface="SF Pro Text" panose="00000400000000000000" pitchFamily="2" charset="0"/>
          </a:endParaRPr>
        </a:p>
      </dgm:t>
    </dgm:pt>
    <dgm:pt modelId="{EB335D24-52EC-4657-9DC2-27B1970D541D}" type="parTrans" cxnId="{4BF70AEC-3794-4622-95E9-2170AD85AFCF}">
      <dgm:prSet/>
      <dgm:spPr/>
      <dgm:t>
        <a:bodyPr/>
        <a:lstStyle/>
        <a:p>
          <a:endParaRPr lang="en-IN" sz="2000" b="1">
            <a:latin typeface="SF Pro Text" panose="00000400000000000000" pitchFamily="2" charset="0"/>
            <a:ea typeface="SF Pro Text" panose="00000400000000000000" pitchFamily="2" charset="0"/>
          </a:endParaRPr>
        </a:p>
      </dgm:t>
    </dgm:pt>
    <dgm:pt modelId="{5D73BC1A-512F-4D15-B160-8566D6E2D935}" type="sibTrans" cxnId="{4BF70AEC-3794-4622-95E9-2170AD85AFCF}">
      <dgm:prSet/>
      <dgm:spPr/>
      <dgm:t>
        <a:bodyPr/>
        <a:lstStyle/>
        <a:p>
          <a:endParaRPr lang="en-IN" sz="2000" b="1">
            <a:latin typeface="SF Pro Text" panose="00000400000000000000" pitchFamily="2" charset="0"/>
            <a:ea typeface="SF Pro Text" panose="00000400000000000000" pitchFamily="2" charset="0"/>
          </a:endParaRPr>
        </a:p>
      </dgm:t>
    </dgm:pt>
    <dgm:pt modelId="{AF0E82CE-0D72-46AC-9769-D2D3E3CFFF32}">
      <dgm:prSet phldrT="[Text]" custT="1"/>
      <dgm:spPr/>
      <dgm:t>
        <a:bodyPr/>
        <a:lstStyle/>
        <a:p>
          <a:r>
            <a:rPr lang="en-US" sz="1000" b="1" dirty="0">
              <a:latin typeface="SF Pro Text" panose="00000400000000000000" pitchFamily="2" charset="0"/>
              <a:ea typeface="SF Pro Text" panose="00000400000000000000" pitchFamily="2" charset="0"/>
            </a:rPr>
            <a:t>4. Creating Hive Tables </a:t>
          </a:r>
          <a:endParaRPr lang="en-IN" sz="1000" b="1" dirty="0">
            <a:latin typeface="SF Pro Text" panose="00000400000000000000" pitchFamily="2" charset="0"/>
            <a:ea typeface="SF Pro Text" panose="00000400000000000000" pitchFamily="2" charset="0"/>
          </a:endParaRPr>
        </a:p>
      </dgm:t>
    </dgm:pt>
    <dgm:pt modelId="{BB3C3C41-B5A2-40DA-9686-C03FEAF120D4}" type="parTrans" cxnId="{9739C92B-D09E-45FF-9FE4-F6D6CB37BA1A}">
      <dgm:prSet/>
      <dgm:spPr/>
      <dgm:t>
        <a:bodyPr/>
        <a:lstStyle/>
        <a:p>
          <a:endParaRPr lang="en-IN" sz="2000" b="1">
            <a:latin typeface="SF Pro Text" panose="00000400000000000000" pitchFamily="2" charset="0"/>
            <a:ea typeface="SF Pro Text" panose="00000400000000000000" pitchFamily="2" charset="0"/>
          </a:endParaRPr>
        </a:p>
      </dgm:t>
    </dgm:pt>
    <dgm:pt modelId="{016D2EC6-7A8E-4452-B57E-3D18F56CBF01}" type="sibTrans" cxnId="{9739C92B-D09E-45FF-9FE4-F6D6CB37BA1A}">
      <dgm:prSet/>
      <dgm:spPr/>
      <dgm:t>
        <a:bodyPr/>
        <a:lstStyle/>
        <a:p>
          <a:endParaRPr lang="en-IN" sz="2000" b="1">
            <a:latin typeface="SF Pro Text" panose="00000400000000000000" pitchFamily="2" charset="0"/>
            <a:ea typeface="SF Pro Text" panose="00000400000000000000" pitchFamily="2" charset="0"/>
          </a:endParaRPr>
        </a:p>
      </dgm:t>
    </dgm:pt>
    <dgm:pt modelId="{11E04140-004E-4653-BEF6-FC9E2B43037D}">
      <dgm:prSet phldrT="[Text]" custT="1"/>
      <dgm:spPr/>
      <dgm:t>
        <a:bodyPr/>
        <a:lstStyle/>
        <a:p>
          <a:r>
            <a:rPr lang="en-US" sz="1000" b="1" dirty="0">
              <a:latin typeface="SF Pro Text" panose="00000400000000000000" pitchFamily="2" charset="0"/>
              <a:ea typeface="SF Pro Text" panose="00000400000000000000" pitchFamily="2" charset="0"/>
            </a:rPr>
            <a:t>5. Performing EDA in Impala</a:t>
          </a:r>
          <a:endParaRPr lang="en-IN" sz="1000" b="1" dirty="0">
            <a:latin typeface="SF Pro Text" panose="00000400000000000000" pitchFamily="2" charset="0"/>
            <a:ea typeface="SF Pro Text" panose="00000400000000000000" pitchFamily="2" charset="0"/>
          </a:endParaRPr>
        </a:p>
      </dgm:t>
    </dgm:pt>
    <dgm:pt modelId="{4F4913EC-E349-4F0B-A0EA-5DA6F61C186B}" type="parTrans" cxnId="{8E3FFBD0-6CD1-47CB-93C0-8487D5A488E4}">
      <dgm:prSet/>
      <dgm:spPr/>
      <dgm:t>
        <a:bodyPr/>
        <a:lstStyle/>
        <a:p>
          <a:endParaRPr lang="en-IN" sz="2000" b="1">
            <a:latin typeface="SF Pro Text" panose="00000400000000000000" pitchFamily="2" charset="0"/>
            <a:ea typeface="SF Pro Text" panose="00000400000000000000" pitchFamily="2" charset="0"/>
          </a:endParaRPr>
        </a:p>
      </dgm:t>
    </dgm:pt>
    <dgm:pt modelId="{420A57AE-766C-451B-8B7B-450EE0172330}" type="sibTrans" cxnId="{8E3FFBD0-6CD1-47CB-93C0-8487D5A488E4}">
      <dgm:prSet/>
      <dgm:spPr/>
      <dgm:t>
        <a:bodyPr/>
        <a:lstStyle/>
        <a:p>
          <a:endParaRPr lang="en-IN" sz="2000" b="1">
            <a:latin typeface="SF Pro Text" panose="00000400000000000000" pitchFamily="2" charset="0"/>
            <a:ea typeface="SF Pro Text" panose="00000400000000000000" pitchFamily="2" charset="0"/>
          </a:endParaRPr>
        </a:p>
      </dgm:t>
    </dgm:pt>
    <dgm:pt modelId="{5AF3E58B-7E92-4373-ADD0-309E8A0FC735}">
      <dgm:prSet phldrT="[Text]" custT="1"/>
      <dgm:spPr/>
      <dgm:t>
        <a:bodyPr/>
        <a:lstStyle/>
        <a:p>
          <a:r>
            <a:rPr lang="en-US" sz="1000" b="1" dirty="0">
              <a:latin typeface="SF Pro Text" panose="00000400000000000000" pitchFamily="2" charset="0"/>
              <a:ea typeface="SF Pro Text" panose="00000400000000000000" pitchFamily="2" charset="0"/>
            </a:rPr>
            <a:t>6. Performing EDA with Spark SQL</a:t>
          </a:r>
          <a:endParaRPr lang="en-IN" sz="1000" b="1" dirty="0">
            <a:latin typeface="SF Pro Text" panose="00000400000000000000" pitchFamily="2" charset="0"/>
            <a:ea typeface="SF Pro Text" panose="00000400000000000000" pitchFamily="2" charset="0"/>
          </a:endParaRPr>
        </a:p>
      </dgm:t>
    </dgm:pt>
    <dgm:pt modelId="{6841981F-D652-4D7D-94F9-E040236C1F5D}" type="parTrans" cxnId="{2825395F-A9DF-4815-B2B0-BBB735122145}">
      <dgm:prSet/>
      <dgm:spPr/>
      <dgm:t>
        <a:bodyPr/>
        <a:lstStyle/>
        <a:p>
          <a:endParaRPr lang="en-IN" sz="2000" b="1">
            <a:latin typeface="SF Pro Text" panose="00000400000000000000" pitchFamily="2" charset="0"/>
            <a:ea typeface="SF Pro Text" panose="00000400000000000000" pitchFamily="2" charset="0"/>
          </a:endParaRPr>
        </a:p>
      </dgm:t>
    </dgm:pt>
    <dgm:pt modelId="{C0D7BE78-0648-464F-8DA6-E422D20453EA}" type="sibTrans" cxnId="{2825395F-A9DF-4815-B2B0-BBB735122145}">
      <dgm:prSet/>
      <dgm:spPr/>
      <dgm:t>
        <a:bodyPr/>
        <a:lstStyle/>
        <a:p>
          <a:endParaRPr lang="en-IN" sz="2000" b="1">
            <a:latin typeface="SF Pro Text" panose="00000400000000000000" pitchFamily="2" charset="0"/>
            <a:ea typeface="SF Pro Text" panose="00000400000000000000" pitchFamily="2" charset="0"/>
          </a:endParaRPr>
        </a:p>
      </dgm:t>
    </dgm:pt>
    <dgm:pt modelId="{27E62968-9DCC-48AE-AF09-A55C11F9B7B1}">
      <dgm:prSet phldrT="[Text]" custT="1"/>
      <dgm:spPr/>
      <dgm:t>
        <a:bodyPr/>
        <a:lstStyle/>
        <a:p>
          <a:r>
            <a:rPr lang="en-US" sz="1000" b="1" dirty="0">
              <a:latin typeface="SF Pro Text" panose="00000400000000000000" pitchFamily="2" charset="0"/>
              <a:ea typeface="SF Pro Text" panose="00000400000000000000" pitchFamily="2" charset="0"/>
            </a:rPr>
            <a:t>7. Building RF Classifier Model and Logistic Regression Model with Spark ML </a:t>
          </a:r>
          <a:endParaRPr lang="en-IN" sz="1000" b="1" dirty="0">
            <a:latin typeface="SF Pro Text" panose="00000400000000000000" pitchFamily="2" charset="0"/>
            <a:ea typeface="SF Pro Text" panose="00000400000000000000" pitchFamily="2" charset="0"/>
          </a:endParaRPr>
        </a:p>
      </dgm:t>
    </dgm:pt>
    <dgm:pt modelId="{337FF2C2-391C-411B-9B30-9E50CE25A4E9}" type="parTrans" cxnId="{A06EF31E-69CD-4E4D-8FEA-988B238F33CE}">
      <dgm:prSet/>
      <dgm:spPr/>
      <dgm:t>
        <a:bodyPr/>
        <a:lstStyle/>
        <a:p>
          <a:endParaRPr lang="en-IN" sz="2000" b="1">
            <a:latin typeface="SF Pro Text" panose="00000400000000000000" pitchFamily="2" charset="0"/>
            <a:ea typeface="SF Pro Text" panose="00000400000000000000" pitchFamily="2" charset="0"/>
          </a:endParaRPr>
        </a:p>
      </dgm:t>
    </dgm:pt>
    <dgm:pt modelId="{1E568817-0194-4455-894E-303259CCC0DE}" type="sibTrans" cxnId="{A06EF31E-69CD-4E4D-8FEA-988B238F33CE}">
      <dgm:prSet/>
      <dgm:spPr/>
      <dgm:t>
        <a:bodyPr/>
        <a:lstStyle/>
        <a:p>
          <a:endParaRPr lang="en-IN" sz="2000" b="1">
            <a:latin typeface="SF Pro Text" panose="00000400000000000000" pitchFamily="2" charset="0"/>
            <a:ea typeface="SF Pro Text" panose="00000400000000000000" pitchFamily="2" charset="0"/>
          </a:endParaRPr>
        </a:p>
      </dgm:t>
    </dgm:pt>
    <dgm:pt modelId="{97F5560F-05ED-442D-A888-9A944AC9F97B}" type="pres">
      <dgm:prSet presAssocID="{E8330B3B-59AB-4FBC-AC06-5D3C588CE0A4}" presName="Name0" presStyleCnt="0">
        <dgm:presLayoutVars>
          <dgm:dir/>
          <dgm:resizeHandles val="exact"/>
        </dgm:presLayoutVars>
      </dgm:prSet>
      <dgm:spPr/>
    </dgm:pt>
    <dgm:pt modelId="{8334D34D-DF72-42CA-80F4-627058ED3E66}" type="pres">
      <dgm:prSet presAssocID="{79D44EB3-93CC-4424-A353-D6105A3CF743}" presName="parTxOnly" presStyleLbl="node1" presStyleIdx="0" presStyleCnt="7" custScaleX="67406" custScaleY="131946">
        <dgm:presLayoutVars>
          <dgm:bulletEnabled val="1"/>
        </dgm:presLayoutVars>
      </dgm:prSet>
      <dgm:spPr/>
    </dgm:pt>
    <dgm:pt modelId="{EDD7AE9D-E3EC-4A71-BBDA-4CDDFF1A2D5B}" type="pres">
      <dgm:prSet presAssocID="{E7B8613D-7CFA-4359-9377-4FAF75D5943D}" presName="parSpace" presStyleCnt="0"/>
      <dgm:spPr/>
    </dgm:pt>
    <dgm:pt modelId="{BD7669E2-6BFC-40F3-8E3B-9DDB8046BBDF}" type="pres">
      <dgm:prSet presAssocID="{368C2347-074E-483B-B415-8395CF215DCE}" presName="parTxOnly" presStyleLbl="node1" presStyleIdx="1" presStyleCnt="7" custScaleX="89920" custScaleY="131946">
        <dgm:presLayoutVars>
          <dgm:bulletEnabled val="1"/>
        </dgm:presLayoutVars>
      </dgm:prSet>
      <dgm:spPr/>
    </dgm:pt>
    <dgm:pt modelId="{529D314D-3BE9-40C2-B922-4D81A7CA4F71}" type="pres">
      <dgm:prSet presAssocID="{88D4F7F2-813A-4C14-B811-11E55CA160AE}" presName="parSpace" presStyleCnt="0"/>
      <dgm:spPr/>
    </dgm:pt>
    <dgm:pt modelId="{16B36D35-A9AA-4A1A-98CB-972163F461A5}" type="pres">
      <dgm:prSet presAssocID="{C19471B3-A8E3-4307-AD9D-8BA223916410}" presName="parTxOnly" presStyleLbl="node1" presStyleIdx="2" presStyleCnt="7" custScaleX="117214" custScaleY="131946">
        <dgm:presLayoutVars>
          <dgm:bulletEnabled val="1"/>
        </dgm:presLayoutVars>
      </dgm:prSet>
      <dgm:spPr/>
    </dgm:pt>
    <dgm:pt modelId="{E3E29286-B608-4A0B-9D6D-D7D7849D5A04}" type="pres">
      <dgm:prSet presAssocID="{5D73BC1A-512F-4D15-B160-8566D6E2D935}" presName="parSpace" presStyleCnt="0"/>
      <dgm:spPr/>
    </dgm:pt>
    <dgm:pt modelId="{70BF827D-F4CF-4D0E-8B05-EFFD2A361C9B}" type="pres">
      <dgm:prSet presAssocID="{AF0E82CE-0D72-46AC-9769-D2D3E3CFFF32}" presName="parTxOnly" presStyleLbl="node1" presStyleIdx="3" presStyleCnt="7" custScaleY="131946">
        <dgm:presLayoutVars>
          <dgm:bulletEnabled val="1"/>
        </dgm:presLayoutVars>
      </dgm:prSet>
      <dgm:spPr/>
    </dgm:pt>
    <dgm:pt modelId="{E8E1F7A4-8E23-405E-897C-595EF2034727}" type="pres">
      <dgm:prSet presAssocID="{016D2EC6-7A8E-4452-B57E-3D18F56CBF01}" presName="parSpace" presStyleCnt="0"/>
      <dgm:spPr/>
    </dgm:pt>
    <dgm:pt modelId="{E85D99B8-4F1B-4FFA-B827-277205360062}" type="pres">
      <dgm:prSet presAssocID="{11E04140-004E-4653-BEF6-FC9E2B43037D}" presName="parTxOnly" presStyleLbl="node1" presStyleIdx="4" presStyleCnt="7" custScaleY="131946">
        <dgm:presLayoutVars>
          <dgm:bulletEnabled val="1"/>
        </dgm:presLayoutVars>
      </dgm:prSet>
      <dgm:spPr/>
    </dgm:pt>
    <dgm:pt modelId="{55BE5F53-5A4E-4A6E-9BA9-ADA8BFCBB765}" type="pres">
      <dgm:prSet presAssocID="{420A57AE-766C-451B-8B7B-450EE0172330}" presName="parSpace" presStyleCnt="0"/>
      <dgm:spPr/>
    </dgm:pt>
    <dgm:pt modelId="{7C92BCC9-9FE8-4239-B542-D92F6BD86CC4}" type="pres">
      <dgm:prSet presAssocID="{5AF3E58B-7E92-4373-ADD0-309E8A0FC735}" presName="parTxOnly" presStyleLbl="node1" presStyleIdx="5" presStyleCnt="7" custScaleY="131946">
        <dgm:presLayoutVars>
          <dgm:bulletEnabled val="1"/>
        </dgm:presLayoutVars>
      </dgm:prSet>
      <dgm:spPr/>
    </dgm:pt>
    <dgm:pt modelId="{CA8682B3-C71A-41A4-AF79-483AE00AC34F}" type="pres">
      <dgm:prSet presAssocID="{C0D7BE78-0648-464F-8DA6-E422D20453EA}" presName="parSpace" presStyleCnt="0"/>
      <dgm:spPr/>
    </dgm:pt>
    <dgm:pt modelId="{B49B4E6E-14D9-437E-BDED-8D8AC8329FDB}" type="pres">
      <dgm:prSet presAssocID="{27E62968-9DCC-48AE-AF09-A55C11F9B7B1}" presName="parTxOnly" presStyleLbl="node1" presStyleIdx="6" presStyleCnt="7" custScaleX="124332" custScaleY="131946">
        <dgm:presLayoutVars>
          <dgm:bulletEnabled val="1"/>
        </dgm:presLayoutVars>
      </dgm:prSet>
      <dgm:spPr/>
    </dgm:pt>
  </dgm:ptLst>
  <dgm:cxnLst>
    <dgm:cxn modelId="{A06EF31E-69CD-4E4D-8FEA-988B238F33CE}" srcId="{E8330B3B-59AB-4FBC-AC06-5D3C588CE0A4}" destId="{27E62968-9DCC-48AE-AF09-A55C11F9B7B1}" srcOrd="6" destOrd="0" parTransId="{337FF2C2-391C-411B-9B30-9E50CE25A4E9}" sibTransId="{1E568817-0194-4455-894E-303259CCC0DE}"/>
    <dgm:cxn modelId="{509E321F-89D4-4106-A845-C7FFB1DEF7C6}" type="presOf" srcId="{E8330B3B-59AB-4FBC-AC06-5D3C588CE0A4}" destId="{97F5560F-05ED-442D-A888-9A944AC9F97B}" srcOrd="0" destOrd="0" presId="urn:microsoft.com/office/officeart/2005/8/layout/hChevron3"/>
    <dgm:cxn modelId="{6309461F-972F-4927-A250-5FE81860C394}" type="presOf" srcId="{368C2347-074E-483B-B415-8395CF215DCE}" destId="{BD7669E2-6BFC-40F3-8E3B-9DDB8046BBDF}" srcOrd="0" destOrd="0" presId="urn:microsoft.com/office/officeart/2005/8/layout/hChevron3"/>
    <dgm:cxn modelId="{9739C92B-D09E-45FF-9FE4-F6D6CB37BA1A}" srcId="{E8330B3B-59AB-4FBC-AC06-5D3C588CE0A4}" destId="{AF0E82CE-0D72-46AC-9769-D2D3E3CFFF32}" srcOrd="3" destOrd="0" parTransId="{BB3C3C41-B5A2-40DA-9686-C03FEAF120D4}" sibTransId="{016D2EC6-7A8E-4452-B57E-3D18F56CBF01}"/>
    <dgm:cxn modelId="{2825395F-A9DF-4815-B2B0-BBB735122145}" srcId="{E8330B3B-59AB-4FBC-AC06-5D3C588CE0A4}" destId="{5AF3E58B-7E92-4373-ADD0-309E8A0FC735}" srcOrd="5" destOrd="0" parTransId="{6841981F-D652-4D7D-94F9-E040236C1F5D}" sibTransId="{C0D7BE78-0648-464F-8DA6-E422D20453EA}"/>
    <dgm:cxn modelId="{C071EE6A-0579-4A17-9E1A-95D20EC8AE84}" type="presOf" srcId="{27E62968-9DCC-48AE-AF09-A55C11F9B7B1}" destId="{B49B4E6E-14D9-437E-BDED-8D8AC8329FDB}" srcOrd="0" destOrd="0" presId="urn:microsoft.com/office/officeart/2005/8/layout/hChevron3"/>
    <dgm:cxn modelId="{287D366B-C1D8-4C0D-A3C7-433D9E292221}" type="presOf" srcId="{11E04140-004E-4653-BEF6-FC9E2B43037D}" destId="{E85D99B8-4F1B-4FFA-B827-277205360062}" srcOrd="0" destOrd="0" presId="urn:microsoft.com/office/officeart/2005/8/layout/hChevron3"/>
    <dgm:cxn modelId="{E759B4A0-A178-425E-BEC0-19100CC306BA}" srcId="{E8330B3B-59AB-4FBC-AC06-5D3C588CE0A4}" destId="{368C2347-074E-483B-B415-8395CF215DCE}" srcOrd="1" destOrd="0" parTransId="{4C61459E-61A2-4F1A-AF8C-A04AB3A83F41}" sibTransId="{88D4F7F2-813A-4C14-B811-11E55CA160AE}"/>
    <dgm:cxn modelId="{22C715B3-9D71-4A50-8AE3-D55C1BA9C2A6}" srcId="{E8330B3B-59AB-4FBC-AC06-5D3C588CE0A4}" destId="{79D44EB3-93CC-4424-A353-D6105A3CF743}" srcOrd="0" destOrd="0" parTransId="{EBE6BE42-9513-495E-94D1-BAF7E03B66CC}" sibTransId="{E7B8613D-7CFA-4359-9377-4FAF75D5943D}"/>
    <dgm:cxn modelId="{47CC82C3-2B20-4B33-8551-30D4AF4B614D}" type="presOf" srcId="{C19471B3-A8E3-4307-AD9D-8BA223916410}" destId="{16B36D35-A9AA-4A1A-98CB-972163F461A5}" srcOrd="0" destOrd="0" presId="urn:microsoft.com/office/officeart/2005/8/layout/hChevron3"/>
    <dgm:cxn modelId="{BA3C51C4-D049-4D45-AC56-FA5E3BC5D1A0}" type="presOf" srcId="{5AF3E58B-7E92-4373-ADD0-309E8A0FC735}" destId="{7C92BCC9-9FE8-4239-B542-D92F6BD86CC4}" srcOrd="0" destOrd="0" presId="urn:microsoft.com/office/officeart/2005/8/layout/hChevron3"/>
    <dgm:cxn modelId="{8E3FFBD0-6CD1-47CB-93C0-8487D5A488E4}" srcId="{E8330B3B-59AB-4FBC-AC06-5D3C588CE0A4}" destId="{11E04140-004E-4653-BEF6-FC9E2B43037D}" srcOrd="4" destOrd="0" parTransId="{4F4913EC-E349-4F0B-A0EA-5DA6F61C186B}" sibTransId="{420A57AE-766C-451B-8B7B-450EE0172330}"/>
    <dgm:cxn modelId="{8C3BE7DA-48D5-481D-BC8F-4A28AAC5A0C2}" type="presOf" srcId="{AF0E82CE-0D72-46AC-9769-D2D3E3CFFF32}" destId="{70BF827D-F4CF-4D0E-8B05-EFFD2A361C9B}" srcOrd="0" destOrd="0" presId="urn:microsoft.com/office/officeart/2005/8/layout/hChevron3"/>
    <dgm:cxn modelId="{4BF70AEC-3794-4622-95E9-2170AD85AFCF}" srcId="{E8330B3B-59AB-4FBC-AC06-5D3C588CE0A4}" destId="{C19471B3-A8E3-4307-AD9D-8BA223916410}" srcOrd="2" destOrd="0" parTransId="{EB335D24-52EC-4657-9DC2-27B1970D541D}" sibTransId="{5D73BC1A-512F-4D15-B160-8566D6E2D935}"/>
    <dgm:cxn modelId="{23CCC8F9-228A-4DB4-BB99-FDCCF717FAB4}" type="presOf" srcId="{79D44EB3-93CC-4424-A353-D6105A3CF743}" destId="{8334D34D-DF72-42CA-80F4-627058ED3E66}" srcOrd="0" destOrd="0" presId="urn:microsoft.com/office/officeart/2005/8/layout/hChevron3"/>
    <dgm:cxn modelId="{C4670002-3EDD-4610-A750-7F7D709AB6FE}" type="presParOf" srcId="{97F5560F-05ED-442D-A888-9A944AC9F97B}" destId="{8334D34D-DF72-42CA-80F4-627058ED3E66}" srcOrd="0" destOrd="0" presId="urn:microsoft.com/office/officeart/2005/8/layout/hChevron3"/>
    <dgm:cxn modelId="{17DC5EE7-865D-4B00-BC45-DA9A3892E6C0}" type="presParOf" srcId="{97F5560F-05ED-442D-A888-9A944AC9F97B}" destId="{EDD7AE9D-E3EC-4A71-BBDA-4CDDFF1A2D5B}" srcOrd="1" destOrd="0" presId="urn:microsoft.com/office/officeart/2005/8/layout/hChevron3"/>
    <dgm:cxn modelId="{6395F8A7-CF77-46AB-A8D8-709901FE5107}" type="presParOf" srcId="{97F5560F-05ED-442D-A888-9A944AC9F97B}" destId="{BD7669E2-6BFC-40F3-8E3B-9DDB8046BBDF}" srcOrd="2" destOrd="0" presId="urn:microsoft.com/office/officeart/2005/8/layout/hChevron3"/>
    <dgm:cxn modelId="{C88B1FE2-887C-437A-9A91-8AD1F5A4CFD5}" type="presParOf" srcId="{97F5560F-05ED-442D-A888-9A944AC9F97B}" destId="{529D314D-3BE9-40C2-B922-4D81A7CA4F71}" srcOrd="3" destOrd="0" presId="urn:microsoft.com/office/officeart/2005/8/layout/hChevron3"/>
    <dgm:cxn modelId="{3B6332B1-DA74-440E-9323-FDAD7F24D808}" type="presParOf" srcId="{97F5560F-05ED-442D-A888-9A944AC9F97B}" destId="{16B36D35-A9AA-4A1A-98CB-972163F461A5}" srcOrd="4" destOrd="0" presId="urn:microsoft.com/office/officeart/2005/8/layout/hChevron3"/>
    <dgm:cxn modelId="{ACFD5CCB-72FF-4FEB-8B32-B4145A190FCB}" type="presParOf" srcId="{97F5560F-05ED-442D-A888-9A944AC9F97B}" destId="{E3E29286-B608-4A0B-9D6D-D7D7849D5A04}" srcOrd="5" destOrd="0" presId="urn:microsoft.com/office/officeart/2005/8/layout/hChevron3"/>
    <dgm:cxn modelId="{A8A40D26-6E63-4FE6-A295-EA570AA2BBC9}" type="presParOf" srcId="{97F5560F-05ED-442D-A888-9A944AC9F97B}" destId="{70BF827D-F4CF-4D0E-8B05-EFFD2A361C9B}" srcOrd="6" destOrd="0" presId="urn:microsoft.com/office/officeart/2005/8/layout/hChevron3"/>
    <dgm:cxn modelId="{AE416005-9C64-4D53-80CE-F083B48AAA8C}" type="presParOf" srcId="{97F5560F-05ED-442D-A888-9A944AC9F97B}" destId="{E8E1F7A4-8E23-405E-897C-595EF2034727}" srcOrd="7" destOrd="0" presId="urn:microsoft.com/office/officeart/2005/8/layout/hChevron3"/>
    <dgm:cxn modelId="{ACAB9463-EC78-49FB-AD80-7F4B7B00E0F0}" type="presParOf" srcId="{97F5560F-05ED-442D-A888-9A944AC9F97B}" destId="{E85D99B8-4F1B-4FFA-B827-277205360062}" srcOrd="8" destOrd="0" presId="urn:microsoft.com/office/officeart/2005/8/layout/hChevron3"/>
    <dgm:cxn modelId="{3CC1BD1F-43EA-4CCF-959C-ED62B3828F5D}" type="presParOf" srcId="{97F5560F-05ED-442D-A888-9A944AC9F97B}" destId="{55BE5F53-5A4E-4A6E-9BA9-ADA8BFCBB765}" srcOrd="9" destOrd="0" presId="urn:microsoft.com/office/officeart/2005/8/layout/hChevron3"/>
    <dgm:cxn modelId="{16654BCA-9768-41A8-B364-E7D7CF3167A0}" type="presParOf" srcId="{97F5560F-05ED-442D-A888-9A944AC9F97B}" destId="{7C92BCC9-9FE8-4239-B542-D92F6BD86CC4}" srcOrd="10" destOrd="0" presId="urn:microsoft.com/office/officeart/2005/8/layout/hChevron3"/>
    <dgm:cxn modelId="{0EA3DF3C-21BC-49AF-BB2C-6A8F6F9386E4}" type="presParOf" srcId="{97F5560F-05ED-442D-A888-9A944AC9F97B}" destId="{CA8682B3-C71A-41A4-AF79-483AE00AC34F}" srcOrd="11" destOrd="0" presId="urn:microsoft.com/office/officeart/2005/8/layout/hChevron3"/>
    <dgm:cxn modelId="{F8BE5311-EAFE-403B-B7F5-01918417936C}" type="presParOf" srcId="{97F5560F-05ED-442D-A888-9A944AC9F97B}" destId="{B49B4E6E-14D9-437E-BDED-8D8AC8329FDB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34D34D-DF72-42CA-80F4-627058ED3E66}">
      <dsp:nvSpPr>
        <dsp:cNvPr id="0" name=""/>
        <dsp:cNvSpPr/>
      </dsp:nvSpPr>
      <dsp:spPr>
        <a:xfrm>
          <a:off x="4891" y="122017"/>
          <a:ext cx="1381275" cy="1081528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SF Pro Text" panose="00000400000000000000" pitchFamily="2" charset="0"/>
              <a:ea typeface="SF Pro Text" panose="00000400000000000000" pitchFamily="2" charset="0"/>
            </a:rPr>
            <a:t>1. Loading Data [.csv files]</a:t>
          </a:r>
          <a:endParaRPr lang="en-IN" sz="1000" b="1" kern="1200" dirty="0">
            <a:latin typeface="SF Pro Text" panose="00000400000000000000" pitchFamily="2" charset="0"/>
            <a:ea typeface="SF Pro Text" panose="00000400000000000000" pitchFamily="2" charset="0"/>
          </a:endParaRPr>
        </a:p>
      </dsp:txBody>
      <dsp:txXfrm>
        <a:off x="4891" y="122017"/>
        <a:ext cx="1110893" cy="1081528"/>
      </dsp:txXfrm>
    </dsp:sp>
    <dsp:sp modelId="{BD7669E2-6BFC-40F3-8E3B-9DDB8046BBDF}">
      <dsp:nvSpPr>
        <dsp:cNvPr id="0" name=""/>
        <dsp:cNvSpPr/>
      </dsp:nvSpPr>
      <dsp:spPr>
        <a:xfrm>
          <a:off x="976329" y="122017"/>
          <a:ext cx="1842630" cy="1081528"/>
        </a:xfrm>
        <a:prstGeom prst="chevron">
          <a:avLst/>
        </a:prstGeom>
        <a:solidFill>
          <a:schemeClr val="accent3">
            <a:hueOff val="451767"/>
            <a:satOff val="16667"/>
            <a:lumOff val="-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SF Pro Text" panose="00000400000000000000" pitchFamily="2" charset="0"/>
              <a:ea typeface="SF Pro Text" panose="00000400000000000000" pitchFamily="2" charset="0"/>
            </a:rPr>
            <a:t>2. Creating MySQL Tables &amp; Inserting Data</a:t>
          </a:r>
          <a:endParaRPr lang="en-IN" sz="1000" b="1" kern="1200" dirty="0">
            <a:latin typeface="SF Pro Text" panose="00000400000000000000" pitchFamily="2" charset="0"/>
            <a:ea typeface="SF Pro Text" panose="00000400000000000000" pitchFamily="2" charset="0"/>
          </a:endParaRPr>
        </a:p>
      </dsp:txBody>
      <dsp:txXfrm>
        <a:off x="1517093" y="122017"/>
        <a:ext cx="761102" cy="1081528"/>
      </dsp:txXfrm>
    </dsp:sp>
    <dsp:sp modelId="{16B36D35-A9AA-4A1A-98CB-972163F461A5}">
      <dsp:nvSpPr>
        <dsp:cNvPr id="0" name=""/>
        <dsp:cNvSpPr/>
      </dsp:nvSpPr>
      <dsp:spPr>
        <a:xfrm>
          <a:off x="2409121" y="122017"/>
          <a:ext cx="2401935" cy="1081528"/>
        </a:xfrm>
        <a:prstGeom prst="chevron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SF Pro Text" panose="00000400000000000000" pitchFamily="2" charset="0"/>
              <a:ea typeface="SF Pro Text" panose="00000400000000000000" pitchFamily="2" charset="0"/>
            </a:rPr>
            <a:t>3. Transferring Data + Metadata from MySQL to HDFS Warehouse Using </a:t>
          </a:r>
          <a:r>
            <a:rPr lang="en-US" sz="1000" b="1" kern="1200" dirty="0" err="1">
              <a:latin typeface="SF Pro Text" panose="00000400000000000000" pitchFamily="2" charset="0"/>
              <a:ea typeface="SF Pro Text" panose="00000400000000000000" pitchFamily="2" charset="0"/>
            </a:rPr>
            <a:t>sqoop</a:t>
          </a:r>
          <a:endParaRPr lang="en-IN" sz="1000" b="1" kern="1200" dirty="0">
            <a:latin typeface="SF Pro Text" panose="00000400000000000000" pitchFamily="2" charset="0"/>
            <a:ea typeface="SF Pro Text" panose="00000400000000000000" pitchFamily="2" charset="0"/>
          </a:endParaRPr>
        </a:p>
      </dsp:txBody>
      <dsp:txXfrm>
        <a:off x="2949885" y="122017"/>
        <a:ext cx="1320407" cy="1081528"/>
      </dsp:txXfrm>
    </dsp:sp>
    <dsp:sp modelId="{70BF827D-F4CF-4D0E-8B05-EFFD2A361C9B}">
      <dsp:nvSpPr>
        <dsp:cNvPr id="0" name=""/>
        <dsp:cNvSpPr/>
      </dsp:nvSpPr>
      <dsp:spPr>
        <a:xfrm>
          <a:off x="4401219" y="122017"/>
          <a:ext cx="2049188" cy="1081528"/>
        </a:xfrm>
        <a:prstGeom prst="chevron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SF Pro Text" panose="00000400000000000000" pitchFamily="2" charset="0"/>
              <a:ea typeface="SF Pro Text" panose="00000400000000000000" pitchFamily="2" charset="0"/>
            </a:rPr>
            <a:t>4. Creating Hive Tables </a:t>
          </a:r>
          <a:endParaRPr lang="en-IN" sz="1000" b="1" kern="1200" dirty="0">
            <a:latin typeface="SF Pro Text" panose="00000400000000000000" pitchFamily="2" charset="0"/>
            <a:ea typeface="SF Pro Text" panose="00000400000000000000" pitchFamily="2" charset="0"/>
          </a:endParaRPr>
        </a:p>
      </dsp:txBody>
      <dsp:txXfrm>
        <a:off x="4941983" y="122017"/>
        <a:ext cx="967660" cy="1081528"/>
      </dsp:txXfrm>
    </dsp:sp>
    <dsp:sp modelId="{E85D99B8-4F1B-4FFA-B827-277205360062}">
      <dsp:nvSpPr>
        <dsp:cNvPr id="0" name=""/>
        <dsp:cNvSpPr/>
      </dsp:nvSpPr>
      <dsp:spPr>
        <a:xfrm>
          <a:off x="6040570" y="122017"/>
          <a:ext cx="2049188" cy="1081528"/>
        </a:xfrm>
        <a:prstGeom prst="chevron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SF Pro Text" panose="00000400000000000000" pitchFamily="2" charset="0"/>
              <a:ea typeface="SF Pro Text" panose="00000400000000000000" pitchFamily="2" charset="0"/>
            </a:rPr>
            <a:t>5. Performing EDA in Impala</a:t>
          </a:r>
          <a:endParaRPr lang="en-IN" sz="1000" b="1" kern="1200" dirty="0">
            <a:latin typeface="SF Pro Text" panose="00000400000000000000" pitchFamily="2" charset="0"/>
            <a:ea typeface="SF Pro Text" panose="00000400000000000000" pitchFamily="2" charset="0"/>
          </a:endParaRPr>
        </a:p>
      </dsp:txBody>
      <dsp:txXfrm>
        <a:off x="6581334" y="122017"/>
        <a:ext cx="967660" cy="1081528"/>
      </dsp:txXfrm>
    </dsp:sp>
    <dsp:sp modelId="{7C92BCC9-9FE8-4239-B542-D92F6BD86CC4}">
      <dsp:nvSpPr>
        <dsp:cNvPr id="0" name=""/>
        <dsp:cNvSpPr/>
      </dsp:nvSpPr>
      <dsp:spPr>
        <a:xfrm>
          <a:off x="7679921" y="122017"/>
          <a:ext cx="2049188" cy="1081528"/>
        </a:xfrm>
        <a:prstGeom prst="chevron">
          <a:avLst/>
        </a:prstGeom>
        <a:solidFill>
          <a:schemeClr val="accent3">
            <a:hueOff val="2258833"/>
            <a:satOff val="83333"/>
            <a:lumOff val="-1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SF Pro Text" panose="00000400000000000000" pitchFamily="2" charset="0"/>
              <a:ea typeface="SF Pro Text" panose="00000400000000000000" pitchFamily="2" charset="0"/>
            </a:rPr>
            <a:t>6. Performing EDA with Spark SQL</a:t>
          </a:r>
          <a:endParaRPr lang="en-IN" sz="1000" b="1" kern="1200" dirty="0">
            <a:latin typeface="SF Pro Text" panose="00000400000000000000" pitchFamily="2" charset="0"/>
            <a:ea typeface="SF Pro Text" panose="00000400000000000000" pitchFamily="2" charset="0"/>
          </a:endParaRPr>
        </a:p>
      </dsp:txBody>
      <dsp:txXfrm>
        <a:off x="8220685" y="122017"/>
        <a:ext cx="967660" cy="1081528"/>
      </dsp:txXfrm>
    </dsp:sp>
    <dsp:sp modelId="{B49B4E6E-14D9-437E-BDED-8D8AC8329FDB}">
      <dsp:nvSpPr>
        <dsp:cNvPr id="0" name=""/>
        <dsp:cNvSpPr/>
      </dsp:nvSpPr>
      <dsp:spPr>
        <a:xfrm>
          <a:off x="9319272" y="122017"/>
          <a:ext cx="2547796" cy="1081528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SF Pro Text" panose="00000400000000000000" pitchFamily="2" charset="0"/>
              <a:ea typeface="SF Pro Text" panose="00000400000000000000" pitchFamily="2" charset="0"/>
            </a:rPr>
            <a:t>7. Building RF Classifier Model and Logistic Regression Model with Spark ML </a:t>
          </a:r>
          <a:endParaRPr lang="en-IN" sz="1000" b="1" kern="1200" dirty="0">
            <a:latin typeface="SF Pro Text" panose="00000400000000000000" pitchFamily="2" charset="0"/>
            <a:ea typeface="SF Pro Text" panose="00000400000000000000" pitchFamily="2" charset="0"/>
          </a:endParaRPr>
        </a:p>
      </dsp:txBody>
      <dsp:txXfrm>
        <a:off x="9860036" y="122017"/>
        <a:ext cx="1466268" cy="10815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598628-EBEB-4FD9-8CB1-377C301E0140}" type="datetimeFigureOut">
              <a:rPr lang="en-IN" smtClean="0"/>
              <a:t>21-05-2022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51AB5-0942-4750-97CC-307343FC89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6141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51AB5-0942-4750-97CC-307343FC89F8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8701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90C03-8C46-63C6-4C2D-C3B23F4BE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B490D5-59C0-EDA2-BC4A-BA397E9382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6C346-D564-00F3-B7C5-108D6B41E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35AE6-E4C3-45F1-977B-840644BCC9EC}" type="datetime1">
              <a:rPr lang="en-IN" smtClean="0"/>
              <a:t>21-05-2022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FE514-01B9-ECE5-5F24-1D3126B4C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9AB6B-61E1-5BEC-79EC-AC1B6FC65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733C1-7726-4290-B802-28FBA3E51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0872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0A0B4-4D04-BD63-9417-2AAABF5C4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ABBDC5-DD1B-F250-6031-0D9CAAFDF3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AE4F2-BB93-43EE-B807-CC0424A8C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2B62-1BB3-423A-A12C-26443DD490AB}" type="datetime1">
              <a:rPr lang="en-IN" smtClean="0"/>
              <a:t>21-05-2022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0DE4F-BAE8-1EFD-0AE7-A58A4B505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A1B3E-06A6-E697-EBE0-1BEC78F7D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733C1-7726-4290-B802-28FBA3E51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7050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23621E-FC09-8DCF-5C1B-C990CF2CB6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ACB235-69FF-5DC2-3C51-90689F0975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DCE68-3E62-85E3-47B7-7C9AE78C3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D17CB-97DF-48DA-8C3E-2C4AB25D7BBB}" type="datetime1">
              <a:rPr lang="en-IN" smtClean="0"/>
              <a:t>21-05-2022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1D66E-6B2F-0D3C-E9BE-13ED511F2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291CF-FC30-7D11-98F2-24E1E62DD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733C1-7726-4290-B802-28FBA3E51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2223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4EC06-1783-9916-3416-764164019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60087-7EB4-3E19-7025-34B6AB4B5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37BE7-F293-A06C-8B9F-B3F4D55FE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19EB2-5BDC-4B42-BB5F-2266FAA6B8AD}" type="datetime1">
              <a:rPr lang="en-IN" smtClean="0"/>
              <a:t>21-05-2022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4530A-456D-FA80-8CC8-459104E35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F61DC-DC45-8289-0BB5-6C3A76EB7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733C1-7726-4290-B802-28FBA3E51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4244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E4E96-3E48-A71D-7407-54E708861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F70A7-DE5E-DD86-4FA0-44B86CC80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02D4-3821-C721-6B58-0556D5662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2B6C0-27D6-4129-89DC-917CE0BC2554}" type="datetime1">
              <a:rPr lang="en-IN" smtClean="0"/>
              <a:t>21-05-2022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C401F-1EBD-C1CD-6D19-7EEC5E41B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A3B57-17DB-D985-662F-E0854FC2C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733C1-7726-4290-B802-28FBA3E51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5258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65F3D-61A3-39FC-3A5D-876A0A97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B6137-4CCC-F415-E133-E37861D8DA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7B7757-7E31-20C1-B875-13A9D44495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8CB5E5-DB27-9532-5E9D-4A1A48948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F41F2-5D73-46BE-A4FF-4DA48393A4F6}" type="datetime1">
              <a:rPr lang="en-IN" smtClean="0"/>
              <a:t>21-05-2022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31DAA8-B72F-BF77-CAAB-502CDDE57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7B2C74-2B2C-3AE1-59D8-7D771E29C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733C1-7726-4290-B802-28FBA3E51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7996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2AFA-5E33-10DF-CEAE-43E797DC9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B65981-142E-9206-EF4F-918C9196E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CAAE51-AD5F-2FB3-F45A-FD5E95750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4125B9-4900-F247-898D-F540930927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7E4986-4D4E-B387-A815-062949C3C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E111C7-B88C-03F8-6F85-C50B95873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C520F-4F5A-441E-A347-81E1F4698B8E}" type="datetime1">
              <a:rPr lang="en-IN" smtClean="0"/>
              <a:t>21-05-2022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B92AF3-746A-92E1-FFC5-8D2470145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C909F2-4A33-C3A8-0D32-D1A43675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733C1-7726-4290-B802-28FBA3E51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3775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D2FC2-2BE3-4BB4-5AE4-8DA56AF29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04EC23-7239-9EF4-66E2-3BFE2781C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6F586-9AB0-46EC-AE7C-8FF2A42111DE}" type="datetime1">
              <a:rPr lang="en-IN" smtClean="0"/>
              <a:t>21-05-2022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BDFDAD-31EC-A646-C7FE-251318B37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E3AB9E-D0BD-6069-A4CC-9517E8CB6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733C1-7726-4290-B802-28FBA3E51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3431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133024-76A4-5D01-4A41-77A46A27F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E741-50FB-4ECF-8D75-883CAFAAE2A8}" type="datetime1">
              <a:rPr lang="en-IN" smtClean="0"/>
              <a:t>21-05-2022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7EFCF0-07DA-00DE-1FDA-94979DF40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64BA9-9193-F15F-84BC-E069C10A2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733C1-7726-4290-B802-28FBA3E51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4593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10439-38CB-5A30-51FE-C2D474E57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9AF33-9213-26D8-AA54-5A70F7F74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249F25-038C-72C2-BB9F-8366F3F264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9A1D73-8E3D-8E0B-A372-C32CE07A9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73E0C-E3D3-4272-BEF3-5E8D52093815}" type="datetime1">
              <a:rPr lang="en-IN" smtClean="0"/>
              <a:t>21-05-2022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23BDBB-6BA3-6D2F-6AC3-70F6C0616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310B21-9BC1-E6D0-BDBE-0A6184CEA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733C1-7726-4290-B802-28FBA3E51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5925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E98E3-FB32-1DBC-0D47-0E5A2383D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5E1F92-DF61-07BA-A382-6EFBAA4AFE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8D8A02-7DBE-A595-5F45-25AE0D538A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64ED5E-B99B-597C-499D-55B608DAD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D8B34-71B2-42AC-B421-9F9A7E58F48B}" type="datetime1">
              <a:rPr lang="en-IN" smtClean="0"/>
              <a:t>21-05-2022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5BD9B-CBE5-A703-16BD-6B8552F20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A4F79-8352-40A4-D87E-3FF75DFAE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733C1-7726-4290-B802-28FBA3E51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090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87BF9D-9B3E-D1D8-0295-40DAE5CE1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BF474-7428-BC89-9DA0-6F966560E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BB367-C66D-7E73-525D-A41A2CC61D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B88F2-BB5B-4E1E-A389-CB4151C64F5C}" type="datetime1">
              <a:rPr lang="en-IN" smtClean="0"/>
              <a:t>21-05-2022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77765-D60B-8A9C-8F59-1CE7AD9D23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EBA37-430D-1D2E-30BE-B9DA5ADA2A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F733C1-7726-4290-B802-28FBA3E51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4416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12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42F082-65F6-2FD7-9C17-DCD728205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1732" y="6356350"/>
            <a:ext cx="2568811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F1F733C1-7726-4290-B802-28FBA3E513AE}" type="slidenum">
              <a:rPr lang="en-IN">
                <a:solidFill>
                  <a:srgbClr val="FFFFFF"/>
                </a:solidFill>
              </a:rPr>
              <a:pPr algn="l">
                <a:spcAft>
                  <a:spcPts val="600"/>
                </a:spcAft>
              </a:pPr>
              <a:t>1</a:t>
            </a:fld>
            <a:endParaRPr lang="en-IN">
              <a:solidFill>
                <a:srgbClr val="FFFFFF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925142-0601-E10C-88FE-EE2221849F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en-US" sz="2000">
                <a:solidFill>
                  <a:srgbClr val="080808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by</a:t>
            </a:r>
          </a:p>
          <a:p>
            <a:r>
              <a:rPr lang="en-US" sz="2000">
                <a:solidFill>
                  <a:srgbClr val="080808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Subham Shit</a:t>
            </a:r>
            <a:endParaRPr lang="en-IN" sz="2000">
              <a:solidFill>
                <a:srgbClr val="080808"/>
              </a:solidFill>
              <a:latin typeface="SF Pro Text" panose="00000400000000000000" pitchFamily="2" charset="0"/>
              <a:ea typeface="SF Pro Text" panose="00000400000000000000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AC450A-B254-07DB-4E91-C66FA60B80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3600" b="1" spc="200" dirty="0">
                <a:solidFill>
                  <a:srgbClr val="080808"/>
                </a:solidFill>
                <a:latin typeface="SF Pro Display" panose="00000400000000000000" pitchFamily="2" charset="0"/>
                <a:ea typeface="SF Pro Display" panose="00000400000000000000" pitchFamily="2" charset="0"/>
              </a:rPr>
              <a:t>Capstone Project 1</a:t>
            </a:r>
            <a:br>
              <a:rPr lang="en-US" sz="3600" b="1" spc="200" dirty="0">
                <a:solidFill>
                  <a:srgbClr val="080808"/>
                </a:solidFill>
                <a:latin typeface="SF Pro Display" panose="00000400000000000000" pitchFamily="2" charset="0"/>
                <a:ea typeface="SF Pro Display" panose="00000400000000000000" pitchFamily="2" charset="0"/>
              </a:rPr>
            </a:br>
            <a:r>
              <a:rPr lang="en-US" sz="2800" spc="200" dirty="0">
                <a:solidFill>
                  <a:srgbClr val="080808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BIGDATA ENGINEERING</a:t>
            </a:r>
            <a:endParaRPr lang="en-IN" sz="2800" spc="200" dirty="0">
              <a:solidFill>
                <a:srgbClr val="080808"/>
              </a:solidFill>
              <a:latin typeface="SF Pro Text" panose="00000400000000000000" pitchFamily="2" charset="0"/>
              <a:ea typeface="SF Pro Text" panose="00000400000000000000" pitchFamily="2" charset="0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8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77920-C396-C6E8-FF98-C9A69801E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en-IN" sz="3700" b="1" dirty="0">
                <a:solidFill>
                  <a:srgbClr val="FFFFFF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66746-7E27-B55C-D365-0A9C71519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000659"/>
            <a:ext cx="1810503" cy="2820012"/>
          </a:xfrm>
        </p:spPr>
        <p:txBody>
          <a:bodyPr>
            <a:normAutofit/>
          </a:bodyPr>
          <a:lstStyle/>
          <a:p>
            <a:r>
              <a:rPr lang="en-US" sz="1600" b="1" dirty="0">
                <a:latin typeface="SF Pro Text" panose="00000400000000000000" pitchFamily="2" charset="0"/>
                <a:ea typeface="SF Pro Text" panose="00000400000000000000" pitchFamily="2" charset="0"/>
              </a:rPr>
              <a:t>Calculate employee tenure &amp; show the tenure distribution among the employees</a:t>
            </a:r>
            <a:endParaRPr lang="en-IN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1127B-034D-FF3B-AC5A-613344138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25100" y="6356350"/>
            <a:ext cx="1028700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F1F733C1-7726-4290-B802-28FBA3E513AE}" type="slidenum">
              <a:rPr lang="en-IN">
                <a:solidFill>
                  <a:prstClr val="black">
                    <a:tint val="75000"/>
                  </a:prst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6A91B9-17C0-830E-0608-5185CDC2B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702" y="2512866"/>
            <a:ext cx="9066667" cy="3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93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77920-C396-C6E8-FF98-C9A69801E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en-IN" sz="3700" b="1">
                <a:solidFill>
                  <a:srgbClr val="FFFFFF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66746-7E27-B55C-D365-0A9C71519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923" y="2740329"/>
            <a:ext cx="1843548" cy="2820012"/>
          </a:xfrm>
        </p:spPr>
        <p:txBody>
          <a:bodyPr>
            <a:normAutofit/>
          </a:bodyPr>
          <a:lstStyle/>
          <a:p>
            <a:r>
              <a:rPr lang="en-US" sz="1600" b="1" dirty="0">
                <a:latin typeface="SF Pro Text" panose="00000400000000000000" pitchFamily="2" charset="0"/>
                <a:ea typeface="SF Pro Text" panose="00000400000000000000" pitchFamily="2" charset="0"/>
              </a:rPr>
              <a:t>Distribution of Employees across various titles</a:t>
            </a:r>
            <a:endParaRPr lang="en-IN" sz="1600" dirty="0">
              <a:latin typeface="SF Pro Text" panose="00000400000000000000" pitchFamily="2" charset="0"/>
              <a:ea typeface="SF Pro Text" panose="00000400000000000000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1127B-034D-FF3B-AC5A-613344138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25100" y="6356350"/>
            <a:ext cx="1028700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F1F733C1-7726-4290-B802-28FBA3E513AE}" type="slidenum">
              <a:rPr lang="en-IN">
                <a:solidFill>
                  <a:prstClr val="black">
                    <a:tint val="75000"/>
                  </a:prst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DDF953-C2D0-E4AA-E228-87F160732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192" y="2425161"/>
            <a:ext cx="8876190" cy="3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99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77920-C396-C6E8-FF98-C9A69801E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en-IN" sz="3700" b="1">
                <a:solidFill>
                  <a:srgbClr val="FFFFFF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66746-7E27-B55C-D365-0A9C71519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161" y="2740329"/>
            <a:ext cx="1725562" cy="2820012"/>
          </a:xfrm>
        </p:spPr>
        <p:txBody>
          <a:bodyPr>
            <a:normAutofit/>
          </a:bodyPr>
          <a:lstStyle/>
          <a:p>
            <a:r>
              <a:rPr lang="en-IN" sz="1600" b="1" dirty="0">
                <a:latin typeface="SF Pro Text" panose="00000400000000000000" pitchFamily="2" charset="0"/>
                <a:ea typeface="SF Pro Text" panose="00000400000000000000" pitchFamily="2" charset="0"/>
              </a:rPr>
              <a:t>Average Tenure Distribution across Titles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1127B-034D-FF3B-AC5A-613344138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25100" y="6356350"/>
            <a:ext cx="1028700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F1F733C1-7726-4290-B802-28FBA3E513AE}" type="slidenum">
              <a:rPr lang="en-IN">
                <a:solidFill>
                  <a:prstClr val="black">
                    <a:tint val="75000"/>
                  </a:prst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22E76D-34B8-3FB3-790B-6B8466FA9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220" y="2498580"/>
            <a:ext cx="8647619" cy="3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574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77920-C396-C6E8-FF98-C9A69801E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en-IN" sz="3700" b="1" dirty="0">
                <a:solidFill>
                  <a:srgbClr val="FFFFFF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ML Model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66746-7E27-B55C-D365-0A9C71519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2696084"/>
            <a:ext cx="4881716" cy="2820012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IN" sz="2400" b="1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Random Forest Classifier Model</a:t>
            </a:r>
          </a:p>
          <a:p>
            <a:pPr lvl="1">
              <a:lnSpc>
                <a:spcPct val="150000"/>
              </a:lnSpc>
            </a:pPr>
            <a:r>
              <a:rPr lang="en-IN" sz="1600" b="1" dirty="0">
                <a:latin typeface="SF Pro Text" panose="00000400000000000000" pitchFamily="2" charset="0"/>
                <a:ea typeface="SF Pro Text" panose="00000400000000000000" pitchFamily="2" charset="0"/>
              </a:rPr>
              <a:t> Accuracy  = 0.9980555834925744</a:t>
            </a:r>
          </a:p>
          <a:p>
            <a:pPr lvl="1">
              <a:lnSpc>
                <a:spcPct val="150000"/>
              </a:lnSpc>
            </a:pPr>
            <a:r>
              <a:rPr lang="en-IN" sz="1600" b="1" dirty="0">
                <a:latin typeface="SF Pro Text" panose="00000400000000000000" pitchFamily="2" charset="0"/>
                <a:ea typeface="SF Pro Text" panose="00000400000000000000" pitchFamily="2" charset="0"/>
              </a:rPr>
              <a:t>  Error     = 0.001944416507425606</a:t>
            </a:r>
          </a:p>
          <a:p>
            <a:pPr lvl="1">
              <a:lnSpc>
                <a:spcPct val="150000"/>
              </a:lnSpc>
            </a:pPr>
            <a:r>
              <a:rPr lang="en-IN" sz="1600" b="1" dirty="0">
                <a:latin typeface="SF Pro Text" panose="00000400000000000000" pitchFamily="2" charset="0"/>
                <a:ea typeface="SF Pro Text" panose="00000400000000000000" pitchFamily="2" charset="0"/>
              </a:rPr>
              <a:t>  Precision = 0.9980594815941188</a:t>
            </a:r>
          </a:p>
          <a:p>
            <a:pPr lvl="1">
              <a:lnSpc>
                <a:spcPct val="150000"/>
              </a:lnSpc>
            </a:pPr>
            <a:r>
              <a:rPr lang="en-IN" sz="1600" b="1" dirty="0">
                <a:latin typeface="SF Pro Text" panose="00000400000000000000" pitchFamily="2" charset="0"/>
                <a:ea typeface="SF Pro Text" panose="00000400000000000000" pitchFamily="2" charset="0"/>
              </a:rPr>
              <a:t>  Recall    = 0.9980555834925743</a:t>
            </a:r>
          </a:p>
          <a:p>
            <a:pPr lvl="1">
              <a:lnSpc>
                <a:spcPct val="150000"/>
              </a:lnSpc>
            </a:pPr>
            <a:r>
              <a:rPr lang="en-IN" sz="1600" b="1" dirty="0">
                <a:latin typeface="SF Pro Text" panose="00000400000000000000" pitchFamily="2" charset="0"/>
                <a:ea typeface="SF Pro Text" panose="00000400000000000000" pitchFamily="2" charset="0"/>
              </a:rPr>
              <a:t>  F1        = 0.9980471469145747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1127B-034D-FF3B-AC5A-613344138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25100" y="6356350"/>
            <a:ext cx="1028700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F1F733C1-7726-4290-B802-28FBA3E513AE}" type="slidenum">
              <a:rPr lang="en-IN">
                <a:solidFill>
                  <a:prstClr val="black">
                    <a:tint val="75000"/>
                  </a:prst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54F4D46-BB0D-04CE-8406-CB9271CFFA21}"/>
              </a:ext>
            </a:extLst>
          </p:cNvPr>
          <p:cNvSpPr txBox="1">
            <a:spLocks/>
          </p:cNvSpPr>
          <p:nvPr/>
        </p:nvSpPr>
        <p:spPr>
          <a:xfrm>
            <a:off x="6298631" y="2833879"/>
            <a:ext cx="4881716" cy="2820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200" b="1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Logistic Regression Model</a:t>
            </a:r>
          </a:p>
          <a:p>
            <a:pPr lvl="1">
              <a:lnSpc>
                <a:spcPct val="150000"/>
              </a:lnSpc>
            </a:pPr>
            <a:r>
              <a:rPr lang="en-IN" sz="1600" b="1" dirty="0">
                <a:latin typeface="SF Pro Text" panose="00000400000000000000" pitchFamily="2" charset="0"/>
                <a:ea typeface="SF Pro Text" panose="00000400000000000000" pitchFamily="2" charset="0"/>
              </a:rPr>
              <a:t> Accuracy  = 0.9004101154357617</a:t>
            </a:r>
          </a:p>
          <a:p>
            <a:pPr lvl="1">
              <a:lnSpc>
                <a:spcPct val="150000"/>
              </a:lnSpc>
            </a:pPr>
            <a:r>
              <a:rPr lang="en-IN" sz="1600" b="1" dirty="0">
                <a:latin typeface="SF Pro Text" panose="00000400000000000000" pitchFamily="2" charset="0"/>
                <a:ea typeface="SF Pro Text" panose="00000400000000000000" pitchFamily="2" charset="0"/>
              </a:rPr>
              <a:t>  Error     = 0.09958988456423834</a:t>
            </a:r>
          </a:p>
          <a:p>
            <a:pPr lvl="1">
              <a:lnSpc>
                <a:spcPct val="150000"/>
              </a:lnSpc>
            </a:pPr>
            <a:r>
              <a:rPr lang="en-IN" sz="1600" b="1" dirty="0">
                <a:latin typeface="SF Pro Text" panose="00000400000000000000" pitchFamily="2" charset="0"/>
                <a:ea typeface="SF Pro Text" panose="00000400000000000000" pitchFamily="2" charset="0"/>
              </a:rPr>
              <a:t>  Precision = 0.8107383759790415</a:t>
            </a:r>
          </a:p>
          <a:p>
            <a:pPr lvl="1">
              <a:lnSpc>
                <a:spcPct val="150000"/>
              </a:lnSpc>
            </a:pPr>
            <a:r>
              <a:rPr lang="en-IN" sz="1600" b="1" dirty="0">
                <a:latin typeface="SF Pro Text" panose="00000400000000000000" pitchFamily="2" charset="0"/>
                <a:ea typeface="SF Pro Text" panose="00000400000000000000" pitchFamily="2" charset="0"/>
              </a:rPr>
              <a:t>  Recall    = 0.9004101154357617</a:t>
            </a:r>
          </a:p>
          <a:p>
            <a:pPr lvl="1">
              <a:lnSpc>
                <a:spcPct val="150000"/>
              </a:lnSpc>
            </a:pPr>
            <a:r>
              <a:rPr lang="en-IN" sz="1600" b="1" dirty="0">
                <a:latin typeface="SF Pro Text" panose="00000400000000000000" pitchFamily="2" charset="0"/>
                <a:ea typeface="SF Pro Text" panose="00000400000000000000" pitchFamily="2" charset="0"/>
              </a:rPr>
              <a:t>  F1        = 0.8532246480840692</a:t>
            </a:r>
          </a:p>
        </p:txBody>
      </p:sp>
    </p:spTree>
    <p:extLst>
      <p:ext uri="{BB962C8B-B14F-4D97-AF65-F5344CB8AC3E}">
        <p14:creationId xmlns:p14="http://schemas.microsoft.com/office/powerpoint/2010/main" val="201789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A8950-87DE-DE48-B62F-CB3FA2E19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>
                <a:latin typeface="SF Pro Text" panose="00000400000000000000" pitchFamily="2" charset="0"/>
                <a:ea typeface="SF Pro Text" panose="00000400000000000000" pitchFamily="2" charset="0"/>
              </a:rPr>
              <a:t>Challenges Faced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E3212C-FC2A-EA0C-9241-C7282F541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>
                <a:latin typeface="SF Pro Text" panose="00000400000000000000" pitchFamily="2" charset="0"/>
                <a:ea typeface="SF Pro Text" panose="00000400000000000000" pitchFamily="2" charset="0"/>
              </a:rPr>
              <a:t>Importing data using SQOOP to HDFS (--m 1 argument added)</a:t>
            </a:r>
          </a:p>
          <a:p>
            <a:r>
              <a:rPr lang="en-US" sz="1800" dirty="0">
                <a:latin typeface="SF Pro Text" panose="00000400000000000000" pitchFamily="2" charset="0"/>
                <a:ea typeface="SF Pro Text" panose="00000400000000000000" pitchFamily="2" charset="0"/>
              </a:rPr>
              <a:t>Creating the Hive Avro Tables – Merging Data &amp; Metadata</a:t>
            </a:r>
          </a:p>
          <a:p>
            <a:r>
              <a:rPr lang="en-US" sz="1800" dirty="0">
                <a:latin typeface="SF Pro Text" panose="00000400000000000000" pitchFamily="2" charset="0"/>
                <a:ea typeface="SF Pro Text" panose="00000400000000000000" pitchFamily="2" charset="0"/>
              </a:rPr>
              <a:t>Fetching the Hive tables in Spark (</a:t>
            </a:r>
            <a:r>
              <a:rPr lang="en-US" sz="1800" dirty="0" err="1">
                <a:latin typeface="SF Pro Text" panose="00000400000000000000" pitchFamily="2" charset="0"/>
                <a:ea typeface="SF Pro Text" panose="00000400000000000000" pitchFamily="2" charset="0"/>
              </a:rPr>
              <a:t>Jupyter</a:t>
            </a:r>
            <a:r>
              <a:rPr lang="en-US" sz="1800" dirty="0">
                <a:latin typeface="SF Pro Text" panose="00000400000000000000" pitchFamily="2" charset="0"/>
                <a:ea typeface="SF Pro Text" panose="00000400000000000000" pitchFamily="2" charset="0"/>
              </a:rPr>
              <a:t> Notebook Environment)</a:t>
            </a:r>
          </a:p>
          <a:p>
            <a:r>
              <a:rPr lang="en-US" sz="1800" dirty="0">
                <a:latin typeface="SF Pro Text" panose="00000400000000000000" pitchFamily="2" charset="0"/>
                <a:ea typeface="SF Pro Text" panose="00000400000000000000" pitchFamily="2" charset="0"/>
              </a:rPr>
              <a:t>Creating ML Pipeline as </a:t>
            </a:r>
            <a:r>
              <a:rPr lang="en-US" sz="1800" dirty="0" err="1">
                <a:latin typeface="SF Pro Text" panose="00000400000000000000" pitchFamily="2" charset="0"/>
                <a:ea typeface="SF Pro Text" panose="00000400000000000000" pitchFamily="2" charset="0"/>
              </a:rPr>
              <a:t>OneHotEncoding</a:t>
            </a:r>
            <a:r>
              <a:rPr lang="en-US" sz="1800" dirty="0">
                <a:latin typeface="SF Pro Text" panose="00000400000000000000" pitchFamily="2" charset="0"/>
                <a:ea typeface="SF Pro Text" panose="00000400000000000000" pitchFamily="2" charset="0"/>
              </a:rPr>
              <a:t> does not contain fit method in Spark 2.4.0</a:t>
            </a:r>
          </a:p>
          <a:p>
            <a:endParaRPr lang="en-US" sz="1800" dirty="0">
              <a:latin typeface="SF Pro Text" panose="00000400000000000000" pitchFamily="2" charset="0"/>
              <a:ea typeface="SF Pro Text" panose="00000400000000000000" pitchFamily="2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FB02DB-EF17-2293-27B5-A4BC85392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1F733C1-7726-4290-B802-28FBA3E513AE}" type="slidenum">
              <a:rPr lang="en-IN"/>
              <a:pPr>
                <a:spcAft>
                  <a:spcPts val="600"/>
                </a:spcAft>
              </a:pPr>
              <a:t>14</a:t>
            </a:fld>
            <a:endParaRPr lang="en-IN"/>
          </a:p>
        </p:txBody>
      </p:sp>
      <p:pic>
        <p:nvPicPr>
          <p:cNvPr id="4" name="Picture 3" descr="Maze">
            <a:extLst>
              <a:ext uri="{FF2B5EF4-FFF2-40B4-BE49-F238E27FC236}">
                <a16:creationId xmlns:a16="http://schemas.microsoft.com/office/drawing/2014/main" id="{A51FB0F0-B084-FC0B-6672-4DED563AFF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5" r="22287" b="-1"/>
          <a:stretch/>
        </p:blipFill>
        <p:spPr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76367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AD1E5-821F-8599-F3B1-631ABDE6F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IN" b="1" dirty="0">
                <a:latin typeface="SF Pro Text" panose="00000400000000000000" pitchFamily="2" charset="0"/>
                <a:ea typeface="SF Pro Text" panose="00000400000000000000" pitchFamily="2" charset="0"/>
              </a:rPr>
              <a:t>Next steps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A2DCB-BF02-DCD1-3BD2-27414E0D0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IN" sz="1800" dirty="0">
                <a:latin typeface="SF Pro Text" panose="00000400000000000000" pitchFamily="2" charset="0"/>
                <a:ea typeface="SF Pro Text" panose="00000400000000000000" pitchFamily="2" charset="0"/>
              </a:rPr>
              <a:t>Modifying / Upgrading of Working Policies Focusing on the Employee  Retention.</a:t>
            </a:r>
          </a:p>
          <a:p>
            <a:r>
              <a:rPr lang="en-IN" sz="1800" dirty="0">
                <a:latin typeface="SF Pro Text" panose="00000400000000000000" pitchFamily="2" charset="0"/>
                <a:ea typeface="SF Pro Text" panose="00000400000000000000" pitchFamily="2" charset="0"/>
              </a:rPr>
              <a:t>Fixing the Issues related to the Appraisals / Ratings, Salaries etc. so that probability of loosing a valuable employee can be reduced. </a:t>
            </a:r>
          </a:p>
          <a:p>
            <a:r>
              <a:rPr lang="en-IN" sz="1800" dirty="0">
                <a:latin typeface="SF Pro Text" panose="00000400000000000000" pitchFamily="2" charset="0"/>
                <a:ea typeface="SF Pro Text" panose="00000400000000000000" pitchFamily="2" charset="0"/>
              </a:rPr>
              <a:t>Using the current model further analysis can be done with newly updated employee records to understand employee sentiments.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27A35-21E5-9D75-EAC8-19B13A635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1F733C1-7726-4290-B802-28FBA3E513AE}" type="slidenum">
              <a:rPr lang="en-IN"/>
              <a:pPr>
                <a:spcAft>
                  <a:spcPts val="600"/>
                </a:spcAft>
              </a:pPr>
              <a:t>15</a:t>
            </a:fld>
            <a:endParaRPr lang="en-IN" dirty="0"/>
          </a:p>
        </p:txBody>
      </p:sp>
      <p:pic>
        <p:nvPicPr>
          <p:cNvPr id="14" name="Picture 6" descr="White stairs with a blue arrow drawn in the middle pointing upwards">
            <a:extLst>
              <a:ext uri="{FF2B5EF4-FFF2-40B4-BE49-F238E27FC236}">
                <a16:creationId xmlns:a16="http://schemas.microsoft.com/office/drawing/2014/main" id="{E34C3CFD-55A3-F630-D2CD-E4DDF8EC04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45"/>
          <a:stretch/>
        </p:blipFill>
        <p:spPr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1865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4A8950-87DE-DE48-B62F-CB3FA2E19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latin typeface="SF Pro Text" panose="00000400000000000000" pitchFamily="2" charset="0"/>
                <a:ea typeface="SF Pro Text" panose="00000400000000000000" pitchFamily="2" charset="0"/>
              </a:rPr>
              <a:t>Business Objectives</a:t>
            </a:r>
          </a:p>
        </p:txBody>
      </p:sp>
      <p:sp>
        <p:nvSpPr>
          <p:cNvPr id="6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E3212C-FC2A-EA0C-9241-C7282F541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955" y="2706331"/>
            <a:ext cx="4595727" cy="3826300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latin typeface="SF Pro Text" panose="00000400000000000000" pitchFamily="2" charset="0"/>
                <a:ea typeface="SF Pro Text" panose="00000400000000000000" pitchFamily="2" charset="0"/>
              </a:rPr>
              <a:t>Basic Exploratory Analysis on different metrics available to get insights at the Employee level as well as Department levels.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latin typeface="SF Pro Text" panose="00000400000000000000" pitchFamily="2" charset="0"/>
                <a:ea typeface="SF Pro Text" panose="00000400000000000000" pitchFamily="2" charset="0"/>
              </a:rPr>
              <a:t>To analysis the various factors connected to the Employee’s Leaving and improve on those parameters viz Salary, Last Performance Ratings, Years of Service (Tenure), No of projects etc. 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latin typeface="SF Pro Text" panose="00000400000000000000" pitchFamily="2" charset="0"/>
                <a:ea typeface="SF Pro Text" panose="00000400000000000000" pitchFamily="2" charset="0"/>
              </a:rPr>
              <a:t>Technology-wise Objective : </a:t>
            </a:r>
            <a:r>
              <a:rPr lang="en-US" sz="1400" b="1" dirty="0">
                <a:latin typeface="SF Pro Text" panose="00000400000000000000" pitchFamily="2" charset="0"/>
                <a:ea typeface="SF Pro Text" panose="00000400000000000000" pitchFamily="2" charset="0"/>
              </a:rPr>
              <a:t>Creating an End-to-End Pipeline</a:t>
            </a:r>
            <a:r>
              <a:rPr lang="en-US" sz="1400" dirty="0">
                <a:latin typeface="SF Pro Text" panose="00000400000000000000" pitchFamily="2" charset="0"/>
                <a:ea typeface="SF Pro Text" panose="00000400000000000000" pitchFamily="2" charset="0"/>
              </a:rPr>
              <a:t> to enhance the automation to do quick analysis and manage all the repetitive actions in a proper-structured manner.</a:t>
            </a:r>
          </a:p>
        </p:txBody>
      </p:sp>
      <p:pic>
        <p:nvPicPr>
          <p:cNvPr id="5" name="Content Placeholder 4" descr="Binoculars and ocean">
            <a:extLst>
              <a:ext uri="{FF2B5EF4-FFF2-40B4-BE49-F238E27FC236}">
                <a16:creationId xmlns:a16="http://schemas.microsoft.com/office/drawing/2014/main" id="{29441D24-0D4D-1B09-E49A-9D5CEB58DD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8" r="7489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FB02DB-EF17-2293-27B5-A4BC85392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733C1-7726-4290-B802-28FBA3E513AE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3588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84256-3453-6AC4-09A8-51C803F97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040" y="553703"/>
            <a:ext cx="5393361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SF Pro Text" panose="00000400000000000000" pitchFamily="2" charset="0"/>
                <a:ea typeface="SF Pro Text" panose="00000400000000000000" pitchFamily="2" charset="0"/>
              </a:rPr>
              <a:t>Data Description</a:t>
            </a:r>
            <a:endParaRPr lang="en-IN" b="1" dirty="0">
              <a:latin typeface="SF Pro Text" panose="00000400000000000000" pitchFamily="2" charset="0"/>
              <a:ea typeface="SF Pro Text" panose="00000400000000000000" pitchFamily="2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8F94E-766C-EF97-7D5D-63F52933F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040" y="1826760"/>
            <a:ext cx="7049357" cy="4798512"/>
          </a:xfrm>
        </p:spPr>
        <p:txBody>
          <a:bodyPr numCol="1">
            <a:noAutofit/>
          </a:bodyPr>
          <a:lstStyle/>
          <a:p>
            <a:pPr marL="162900" indent="0">
              <a:lnSpc>
                <a:spcPct val="150000"/>
              </a:lnSpc>
              <a:buNone/>
            </a:pPr>
            <a:r>
              <a:rPr lang="en-IN" sz="2000" dirty="0">
                <a:latin typeface="SF Pro Text" panose="00000400000000000000" pitchFamily="2" charset="0"/>
                <a:ea typeface="SF Pro Text" panose="00000400000000000000" pitchFamily="2" charset="0"/>
              </a:rPr>
              <a:t>This dataset has total 6 tables (Records) – </a:t>
            </a:r>
          </a:p>
          <a:p>
            <a:pPr marL="620100" indent="-457200">
              <a:lnSpc>
                <a:spcPct val="150000"/>
              </a:lnSpc>
              <a:buAutoNum type="arabicPeriod"/>
            </a:pPr>
            <a:r>
              <a:rPr lang="en-IN" sz="2000" dirty="0">
                <a:latin typeface="SF Pro Text" panose="00000400000000000000" pitchFamily="2" charset="0"/>
                <a:ea typeface="SF Pro Text" panose="00000400000000000000" pitchFamily="2" charset="0"/>
              </a:rPr>
              <a:t>Employees (300024), </a:t>
            </a:r>
          </a:p>
          <a:p>
            <a:pPr marL="620100" indent="-457200">
              <a:lnSpc>
                <a:spcPct val="150000"/>
              </a:lnSpc>
              <a:buAutoNum type="arabicPeriod"/>
            </a:pPr>
            <a:r>
              <a:rPr lang="en-IN" sz="2000" dirty="0">
                <a:latin typeface="SF Pro Text" panose="00000400000000000000" pitchFamily="2" charset="0"/>
                <a:ea typeface="SF Pro Text" panose="00000400000000000000" pitchFamily="2" charset="0"/>
              </a:rPr>
              <a:t>Salaries (300024), </a:t>
            </a:r>
          </a:p>
          <a:p>
            <a:pPr marL="620100" indent="-457200">
              <a:lnSpc>
                <a:spcPct val="150000"/>
              </a:lnSpc>
              <a:buAutoNum type="arabicPeriod"/>
            </a:pPr>
            <a:r>
              <a:rPr lang="en-IN" sz="2000" dirty="0">
                <a:latin typeface="SF Pro Text" panose="00000400000000000000" pitchFamily="2" charset="0"/>
                <a:ea typeface="SF Pro Text" panose="00000400000000000000" pitchFamily="2" charset="0"/>
              </a:rPr>
              <a:t>Titles (7), </a:t>
            </a:r>
          </a:p>
          <a:p>
            <a:pPr marL="620100" indent="-457200">
              <a:lnSpc>
                <a:spcPct val="150000"/>
              </a:lnSpc>
              <a:buAutoNum type="arabicPeriod"/>
            </a:pPr>
            <a:r>
              <a:rPr lang="en-IN" sz="2000" dirty="0" err="1">
                <a:latin typeface="SF Pro Text" panose="00000400000000000000" pitchFamily="2" charset="0"/>
                <a:ea typeface="SF Pro Text" panose="00000400000000000000" pitchFamily="2" charset="0"/>
              </a:rPr>
              <a:t>Dept_Emp</a:t>
            </a:r>
            <a:r>
              <a:rPr lang="en-IN" sz="2000" dirty="0">
                <a:latin typeface="SF Pro Text" panose="00000400000000000000" pitchFamily="2" charset="0"/>
                <a:ea typeface="SF Pro Text" panose="00000400000000000000" pitchFamily="2" charset="0"/>
              </a:rPr>
              <a:t> (331603 -&gt; 300024), </a:t>
            </a:r>
          </a:p>
          <a:p>
            <a:pPr marL="620100" indent="-457200">
              <a:lnSpc>
                <a:spcPct val="150000"/>
              </a:lnSpc>
              <a:buAutoNum type="arabicPeriod"/>
            </a:pPr>
            <a:r>
              <a:rPr lang="en-IN" sz="2000" dirty="0" err="1">
                <a:latin typeface="SF Pro Text" panose="00000400000000000000" pitchFamily="2" charset="0"/>
                <a:ea typeface="SF Pro Text" panose="00000400000000000000" pitchFamily="2" charset="0"/>
              </a:rPr>
              <a:t>Dept_Manager</a:t>
            </a:r>
            <a:r>
              <a:rPr lang="en-IN" sz="2000" dirty="0">
                <a:latin typeface="SF Pro Text" panose="00000400000000000000" pitchFamily="2" charset="0"/>
                <a:ea typeface="SF Pro Text" panose="00000400000000000000" pitchFamily="2" charset="0"/>
              </a:rPr>
              <a:t> (24) and </a:t>
            </a:r>
          </a:p>
          <a:p>
            <a:pPr marL="620100" indent="-457200">
              <a:lnSpc>
                <a:spcPct val="150000"/>
              </a:lnSpc>
              <a:buAutoNum type="arabicPeriod"/>
            </a:pPr>
            <a:r>
              <a:rPr lang="en-IN" sz="2000" dirty="0">
                <a:latin typeface="SF Pro Text" panose="00000400000000000000" pitchFamily="2" charset="0"/>
                <a:ea typeface="SF Pro Text" panose="00000400000000000000" pitchFamily="2" charset="0"/>
              </a:rPr>
              <a:t>Departments (9). 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Magnifying glass with solid fill">
            <a:extLst>
              <a:ext uri="{FF2B5EF4-FFF2-40B4-BE49-F238E27FC236}">
                <a16:creationId xmlns:a16="http://schemas.microsoft.com/office/drawing/2014/main" id="{44B5721D-8111-3BBD-FEF1-FCB19986E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7184" y="1216485"/>
            <a:ext cx="3781051" cy="3781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D7FFB3-9CA6-6BA2-7625-E01EB9F3D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30244" y="6356350"/>
            <a:ext cx="132355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1F733C1-7726-4290-B802-28FBA3E513AE}" type="slidenum">
              <a:rPr lang="en-IN" smtClean="0"/>
              <a:pPr>
                <a:spcAft>
                  <a:spcPts val="600"/>
                </a:spcAft>
              </a:pPr>
              <a:t>3</a:t>
            </a:fld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501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84256-3453-6AC4-09A8-51C803F97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040" y="553703"/>
            <a:ext cx="5393361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SF Pro Text" panose="00000400000000000000" pitchFamily="2" charset="0"/>
                <a:ea typeface="SF Pro Text" panose="00000400000000000000" pitchFamily="2" charset="0"/>
              </a:rPr>
              <a:t>Data Description</a:t>
            </a:r>
            <a:endParaRPr lang="en-IN" b="1" dirty="0">
              <a:latin typeface="SF Pro Text" panose="00000400000000000000" pitchFamily="2" charset="0"/>
              <a:ea typeface="SF Pro Text" panose="00000400000000000000" pitchFamily="2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8F94E-766C-EF97-7D5D-63F52933F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31" y="1827142"/>
            <a:ext cx="7049357" cy="4798512"/>
          </a:xfrm>
        </p:spPr>
        <p:txBody>
          <a:bodyPr numCol="2">
            <a:noAutofit/>
          </a:bodyPr>
          <a:lstStyle/>
          <a:p>
            <a:pPr marL="342900" indent="-180000">
              <a:buFont typeface="+mj-lt"/>
              <a:buAutoNum type="arabicPeriod"/>
            </a:pPr>
            <a:r>
              <a:rPr lang="en-US" sz="1100" b="1" i="0" u="none" strike="noStrike" baseline="0" dirty="0">
                <a:latin typeface="SF Pro Text" panose="00000400000000000000" pitchFamily="2" charset="0"/>
                <a:ea typeface="SF Pro Text" panose="00000400000000000000" pitchFamily="2" charset="0"/>
              </a:rPr>
              <a:t>Titles (titles.csv): </a:t>
            </a:r>
          </a:p>
          <a:p>
            <a:pPr marL="539750" lvl="1" indent="-179388">
              <a:buFont typeface="+mj-lt"/>
              <a:buAutoNum type="alphaLcPeriod"/>
            </a:pPr>
            <a:r>
              <a:rPr lang="en-US" sz="1100" b="1" i="0" u="none" strike="noStrike" baseline="0" dirty="0" err="1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title_id</a:t>
            </a:r>
            <a:r>
              <a:rPr lang="en-US" sz="1100" b="1" i="0" u="none" strike="noStrike" baseline="0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 </a:t>
            </a:r>
            <a:r>
              <a:rPr lang="en-US" sz="1100" b="0" i="0" u="none" strike="noStrike" baseline="0" dirty="0">
                <a:latin typeface="SF Pro Text" panose="00000400000000000000" pitchFamily="2" charset="0"/>
                <a:ea typeface="SF Pro Text" panose="00000400000000000000" pitchFamily="2" charset="0"/>
              </a:rPr>
              <a:t>– Unique id of type of employee (designation id) – Character – Not Null </a:t>
            </a:r>
          </a:p>
          <a:p>
            <a:pPr marL="539750" lvl="1" indent="-179388">
              <a:buFont typeface="+mj-lt"/>
              <a:buAutoNum type="alphaLcPeriod"/>
            </a:pPr>
            <a:r>
              <a:rPr lang="en-US" sz="1100" b="1" i="0" u="none" strike="noStrike" baseline="0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title</a:t>
            </a:r>
            <a:r>
              <a:rPr lang="en-US" sz="1100" b="0" i="0" u="none" strike="noStrike" baseline="0" dirty="0">
                <a:latin typeface="SF Pro Text" panose="00000400000000000000" pitchFamily="2" charset="0"/>
                <a:ea typeface="SF Pro Text" panose="00000400000000000000" pitchFamily="2" charset="0"/>
              </a:rPr>
              <a:t> – Designation – Character – Not Null</a:t>
            </a:r>
          </a:p>
          <a:p>
            <a:pPr marL="342900" indent="-180000">
              <a:buFont typeface="+mj-lt"/>
              <a:buAutoNum type="arabicPeriod"/>
            </a:pPr>
            <a:r>
              <a:rPr lang="en-US" sz="1100" b="1" i="0" u="none" strike="noStrike" baseline="0" dirty="0">
                <a:latin typeface="SF Pro Text" panose="00000400000000000000" pitchFamily="2" charset="0"/>
                <a:ea typeface="SF Pro Text" panose="00000400000000000000" pitchFamily="2" charset="0"/>
              </a:rPr>
              <a:t>Employees (employees.csv): </a:t>
            </a:r>
          </a:p>
          <a:p>
            <a:pPr marL="539750" lvl="1" indent="-179388">
              <a:buFont typeface="+mj-lt"/>
              <a:buAutoNum type="alphaLcPeriod"/>
            </a:pPr>
            <a:r>
              <a:rPr lang="en-US" sz="1100" b="1" dirty="0" err="1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emp_no</a:t>
            </a:r>
            <a:r>
              <a:rPr lang="en-US" sz="1100" b="1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 </a:t>
            </a:r>
            <a:r>
              <a:rPr lang="en-US" sz="1100" dirty="0">
                <a:latin typeface="SF Pro Text" panose="00000400000000000000" pitchFamily="2" charset="0"/>
                <a:ea typeface="SF Pro Text" panose="00000400000000000000" pitchFamily="2" charset="0"/>
              </a:rPr>
              <a:t>– Employee Id – Integer – Not Null </a:t>
            </a:r>
          </a:p>
          <a:p>
            <a:pPr marL="539750" lvl="1" indent="-179388">
              <a:buFont typeface="+mj-lt"/>
              <a:buAutoNum type="alphaLcPeriod"/>
            </a:pPr>
            <a:r>
              <a:rPr lang="en-US" sz="1100" b="1" dirty="0" err="1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emp_titles_id</a:t>
            </a:r>
            <a:r>
              <a:rPr lang="en-US" sz="1100" b="1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 </a:t>
            </a:r>
            <a:r>
              <a:rPr lang="en-US" sz="1100" dirty="0">
                <a:latin typeface="SF Pro Text" panose="00000400000000000000" pitchFamily="2" charset="0"/>
                <a:ea typeface="SF Pro Text" panose="00000400000000000000" pitchFamily="2" charset="0"/>
              </a:rPr>
              <a:t>– designation id – Not Null </a:t>
            </a:r>
          </a:p>
          <a:p>
            <a:pPr marL="539750" lvl="1" indent="-179388">
              <a:buFont typeface="+mj-lt"/>
              <a:buAutoNum type="alphaLcPeriod"/>
            </a:pPr>
            <a:r>
              <a:rPr lang="en-US" sz="1100" b="1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birth_date </a:t>
            </a:r>
            <a:r>
              <a:rPr lang="en-US" sz="1100" dirty="0">
                <a:latin typeface="SF Pro Text" panose="00000400000000000000" pitchFamily="2" charset="0"/>
                <a:ea typeface="SF Pro Text" panose="00000400000000000000" pitchFamily="2" charset="0"/>
              </a:rPr>
              <a:t>– Date of Birth – Date Time – Not Null </a:t>
            </a:r>
          </a:p>
          <a:p>
            <a:pPr marL="539750" lvl="1" indent="-179388">
              <a:buFont typeface="+mj-lt"/>
              <a:buAutoNum type="alphaLcPeriod"/>
            </a:pPr>
            <a:r>
              <a:rPr lang="en-US" sz="1100" b="1" dirty="0" err="1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first_name</a:t>
            </a:r>
            <a:r>
              <a:rPr lang="en-US" sz="1100" b="1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 </a:t>
            </a:r>
            <a:r>
              <a:rPr lang="en-US" sz="1100" dirty="0">
                <a:latin typeface="SF Pro Text" panose="00000400000000000000" pitchFamily="2" charset="0"/>
                <a:ea typeface="SF Pro Text" panose="00000400000000000000" pitchFamily="2" charset="0"/>
              </a:rPr>
              <a:t>– First Name – Character – Not Null </a:t>
            </a:r>
          </a:p>
          <a:p>
            <a:pPr marL="539750" lvl="1" indent="-179388">
              <a:buFont typeface="+mj-lt"/>
              <a:buAutoNum type="alphaLcPeriod"/>
            </a:pPr>
            <a:r>
              <a:rPr lang="en-US" sz="1100" b="1" dirty="0" err="1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last_name</a:t>
            </a:r>
            <a:r>
              <a:rPr lang="en-US" sz="1100" b="1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 </a:t>
            </a:r>
            <a:r>
              <a:rPr lang="en-US" sz="1100" dirty="0">
                <a:latin typeface="SF Pro Text" panose="00000400000000000000" pitchFamily="2" charset="0"/>
                <a:ea typeface="SF Pro Text" panose="00000400000000000000" pitchFamily="2" charset="0"/>
              </a:rPr>
              <a:t>– Last Name – Character – Not Null </a:t>
            </a:r>
          </a:p>
          <a:p>
            <a:pPr marL="539750" lvl="1" indent="-179388">
              <a:buFont typeface="+mj-lt"/>
              <a:buAutoNum type="alphaLcPeriod"/>
            </a:pPr>
            <a:r>
              <a:rPr lang="en-US" sz="1100" b="1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sex</a:t>
            </a:r>
            <a:r>
              <a:rPr lang="en-US" sz="1100" dirty="0">
                <a:latin typeface="SF Pro Text" panose="00000400000000000000" pitchFamily="2" charset="0"/>
                <a:ea typeface="SF Pro Text" panose="00000400000000000000" pitchFamily="2" charset="0"/>
              </a:rPr>
              <a:t> – Gender – Character – Not Null </a:t>
            </a:r>
          </a:p>
          <a:p>
            <a:pPr marL="539750" lvl="1" indent="-179388">
              <a:buFont typeface="+mj-lt"/>
              <a:buAutoNum type="alphaLcPeriod"/>
            </a:pPr>
            <a:r>
              <a:rPr lang="en-US" sz="1100" b="1" dirty="0" err="1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hire_date</a:t>
            </a:r>
            <a:r>
              <a:rPr lang="en-US" sz="1100" b="1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 </a:t>
            </a:r>
            <a:r>
              <a:rPr lang="en-US" sz="1100" dirty="0">
                <a:latin typeface="SF Pro Text" panose="00000400000000000000" pitchFamily="2" charset="0"/>
                <a:ea typeface="SF Pro Text" panose="00000400000000000000" pitchFamily="2" charset="0"/>
              </a:rPr>
              <a:t>– Employee Hire date –Date Time -Not Null </a:t>
            </a:r>
          </a:p>
          <a:p>
            <a:pPr marL="539750" lvl="1" indent="-179388">
              <a:buFont typeface="+mj-lt"/>
              <a:buAutoNum type="alphaLcPeriod"/>
            </a:pPr>
            <a:r>
              <a:rPr lang="en-US" sz="1100" b="1" dirty="0" err="1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no_of_projects</a:t>
            </a:r>
            <a:r>
              <a:rPr lang="en-US" sz="1100" b="1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 </a:t>
            </a:r>
            <a:r>
              <a:rPr lang="en-US" sz="1100" dirty="0">
                <a:latin typeface="SF Pro Text" panose="00000400000000000000" pitchFamily="2" charset="0"/>
                <a:ea typeface="SF Pro Text" panose="00000400000000000000" pitchFamily="2" charset="0"/>
              </a:rPr>
              <a:t>– Number of projects worked on – Integer – Not Null </a:t>
            </a:r>
          </a:p>
          <a:p>
            <a:pPr marL="539750" lvl="1" indent="-179388">
              <a:buFont typeface="+mj-lt"/>
              <a:buAutoNum type="alphaLcPeriod"/>
            </a:pPr>
            <a:r>
              <a:rPr lang="en-US" sz="1100" b="1" dirty="0" err="1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Last_performance_rating</a:t>
            </a:r>
            <a:r>
              <a:rPr lang="en-US" sz="1100" b="1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 </a:t>
            </a:r>
            <a:r>
              <a:rPr lang="en-US" sz="1100" dirty="0">
                <a:latin typeface="SF Pro Text" panose="00000400000000000000" pitchFamily="2" charset="0"/>
                <a:ea typeface="SF Pro Text" panose="00000400000000000000" pitchFamily="2" charset="0"/>
              </a:rPr>
              <a:t>– Last year performance rating – Character – Not Null </a:t>
            </a:r>
          </a:p>
          <a:p>
            <a:pPr marL="539750" lvl="1" indent="-179388">
              <a:buFont typeface="+mj-lt"/>
              <a:buAutoNum type="alphaLcPeriod"/>
            </a:pPr>
            <a:r>
              <a:rPr lang="en-US" sz="1100" b="1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left</a:t>
            </a:r>
            <a:r>
              <a:rPr lang="en-US" sz="1100" dirty="0">
                <a:latin typeface="SF Pro Text" panose="00000400000000000000" pitchFamily="2" charset="0"/>
                <a:ea typeface="SF Pro Text" panose="00000400000000000000" pitchFamily="2" charset="0"/>
              </a:rPr>
              <a:t> – Employee left the organization – Boolean – Not Null </a:t>
            </a:r>
          </a:p>
          <a:p>
            <a:pPr marL="539750" lvl="1" indent="-179388">
              <a:buFont typeface="+mj-lt"/>
              <a:buAutoNum type="alphaLcPeriod"/>
            </a:pPr>
            <a:r>
              <a:rPr lang="en-US" sz="1100" b="1" dirty="0" err="1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Last_date</a:t>
            </a:r>
            <a:r>
              <a:rPr lang="en-US" sz="1100" b="1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 </a:t>
            </a:r>
            <a:r>
              <a:rPr lang="en-US" sz="1100" dirty="0">
                <a:latin typeface="SF Pro Text" panose="00000400000000000000" pitchFamily="2" charset="0"/>
                <a:ea typeface="SF Pro Text" panose="00000400000000000000" pitchFamily="2" charset="0"/>
              </a:rPr>
              <a:t>- Last date of employment (Exit Date) – Date Time </a:t>
            </a:r>
          </a:p>
          <a:p>
            <a:pPr marL="457200" indent="-179388">
              <a:buFont typeface="+mj-lt"/>
              <a:buAutoNum type="arabicPeriod"/>
            </a:pPr>
            <a:r>
              <a:rPr lang="en-IN" sz="1100" b="1" i="0" u="none" strike="noStrike" baseline="0" dirty="0">
                <a:latin typeface="SF Pro Text" panose="00000400000000000000" pitchFamily="2" charset="0"/>
                <a:ea typeface="SF Pro Text" panose="00000400000000000000" pitchFamily="2" charset="0"/>
              </a:rPr>
              <a:t>Salaries (salaries.csv): </a:t>
            </a:r>
            <a:endParaRPr lang="en-IN" sz="1100" b="0" i="0" u="none" strike="noStrike" baseline="0" dirty="0">
              <a:latin typeface="SF Pro Text" panose="00000400000000000000" pitchFamily="2" charset="0"/>
              <a:ea typeface="SF Pro Text" panose="00000400000000000000" pitchFamily="2" charset="0"/>
            </a:endParaRPr>
          </a:p>
          <a:p>
            <a:pPr lvl="1">
              <a:buFont typeface="+mj-lt"/>
              <a:buAutoNum type="alphaLcPeriod"/>
            </a:pPr>
            <a:r>
              <a:rPr lang="en-US" sz="1100" b="1" i="0" u="none" strike="noStrike" baseline="0" dirty="0" err="1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emp_no</a:t>
            </a:r>
            <a:r>
              <a:rPr lang="en-US" sz="1100" b="1" i="0" u="none" strike="noStrike" baseline="0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 </a:t>
            </a:r>
            <a:r>
              <a:rPr lang="en-US" sz="1100" b="0" i="0" u="none" strike="noStrike" baseline="0" dirty="0">
                <a:latin typeface="SF Pro Text" panose="00000400000000000000" pitchFamily="2" charset="0"/>
                <a:ea typeface="SF Pro Text" panose="00000400000000000000" pitchFamily="2" charset="0"/>
              </a:rPr>
              <a:t>– Employee id – Integer – Not Null </a:t>
            </a:r>
          </a:p>
          <a:p>
            <a:pPr lvl="1">
              <a:buFont typeface="+mj-lt"/>
              <a:buAutoNum type="alphaLcPeriod"/>
            </a:pPr>
            <a:r>
              <a:rPr lang="en-US" sz="1100" b="1" i="0" u="none" strike="noStrike" baseline="0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Salary</a:t>
            </a:r>
            <a:r>
              <a:rPr lang="en-US" sz="1100" b="0" i="0" u="none" strike="noStrike" baseline="0" dirty="0">
                <a:latin typeface="SF Pro Text" panose="00000400000000000000" pitchFamily="2" charset="0"/>
                <a:ea typeface="SF Pro Text" panose="00000400000000000000" pitchFamily="2" charset="0"/>
              </a:rPr>
              <a:t> – Employee’s Salary – Integer – Not Null </a:t>
            </a:r>
            <a:endParaRPr lang="en-US" sz="1100" dirty="0">
              <a:latin typeface="SF Pro Text" panose="00000400000000000000" pitchFamily="2" charset="0"/>
              <a:ea typeface="SF Pro Text" panose="00000400000000000000" pitchFamily="2" charset="0"/>
            </a:endParaRPr>
          </a:p>
          <a:p>
            <a:pPr marL="457200" indent="-179388">
              <a:buFont typeface="+mj-lt"/>
              <a:buAutoNum type="arabicPeriod"/>
            </a:pPr>
            <a:r>
              <a:rPr lang="en-IN" sz="1100" b="1" i="0" u="none" strike="noStrike" baseline="0" dirty="0">
                <a:latin typeface="SF Pro Text" panose="00000400000000000000" pitchFamily="2" charset="0"/>
                <a:ea typeface="SF Pro Text" panose="00000400000000000000" pitchFamily="2" charset="0"/>
              </a:rPr>
              <a:t>Departments (departments.csv) </a:t>
            </a:r>
          </a:p>
          <a:p>
            <a:pPr lvl="1">
              <a:buFont typeface="+mj-lt"/>
              <a:buAutoNum type="alphaLcPeriod"/>
            </a:pPr>
            <a:r>
              <a:rPr lang="en-US" sz="1100" b="1" dirty="0" err="1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dept_no</a:t>
            </a:r>
            <a:r>
              <a:rPr lang="en-US" sz="1100" b="1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 </a:t>
            </a:r>
            <a:r>
              <a:rPr lang="en-US" sz="1100" dirty="0">
                <a:latin typeface="SF Pro Text" panose="00000400000000000000" pitchFamily="2" charset="0"/>
                <a:ea typeface="SF Pro Text" panose="00000400000000000000" pitchFamily="2" charset="0"/>
              </a:rPr>
              <a:t>- Unique id for each department – character – Not Null </a:t>
            </a:r>
          </a:p>
          <a:p>
            <a:pPr lvl="1">
              <a:buFont typeface="+mj-lt"/>
              <a:buAutoNum type="alphaLcPeriod"/>
            </a:pPr>
            <a:r>
              <a:rPr lang="en-US" sz="1100" b="1" dirty="0" err="1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dept_name</a:t>
            </a:r>
            <a:r>
              <a:rPr lang="en-US" sz="1100" b="1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 </a:t>
            </a:r>
            <a:r>
              <a:rPr lang="en-US" sz="1100" dirty="0">
                <a:latin typeface="SF Pro Text" panose="00000400000000000000" pitchFamily="2" charset="0"/>
                <a:ea typeface="SF Pro Text" panose="00000400000000000000" pitchFamily="2" charset="0"/>
              </a:rPr>
              <a:t>– Department Name – Character – Not Null </a:t>
            </a:r>
            <a:endParaRPr lang="en-IN" sz="1100" dirty="0">
              <a:latin typeface="SF Pro Text" panose="00000400000000000000" pitchFamily="2" charset="0"/>
              <a:ea typeface="SF Pro Text" panose="00000400000000000000" pitchFamily="2" charset="0"/>
            </a:endParaRPr>
          </a:p>
          <a:p>
            <a:pPr marL="457200" indent="-179388">
              <a:buFont typeface="+mj-lt"/>
              <a:buAutoNum type="arabicPeriod"/>
            </a:pPr>
            <a:r>
              <a:rPr lang="en-US" sz="1100" b="1" i="0" u="none" strike="noStrike" baseline="0" dirty="0">
                <a:latin typeface="SF Pro Text" panose="00000400000000000000" pitchFamily="2" charset="0"/>
                <a:ea typeface="SF Pro Text" panose="00000400000000000000" pitchFamily="2" charset="0"/>
              </a:rPr>
              <a:t>Department Managers (dept_manager.csv) </a:t>
            </a:r>
          </a:p>
          <a:p>
            <a:pPr lvl="1">
              <a:buFont typeface="+mj-lt"/>
              <a:buAutoNum type="alphaLcPeriod"/>
            </a:pPr>
            <a:r>
              <a:rPr lang="en-US" sz="1100" b="1" i="0" u="none" strike="noStrike" baseline="0" dirty="0" err="1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dept_no</a:t>
            </a:r>
            <a:r>
              <a:rPr lang="en-US" sz="1100" b="1" i="0" u="none" strike="noStrike" baseline="0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 </a:t>
            </a:r>
            <a:r>
              <a:rPr lang="en-US" sz="1100" b="0" i="0" u="none" strike="noStrike" baseline="0" dirty="0">
                <a:latin typeface="SF Pro Text" panose="00000400000000000000" pitchFamily="2" charset="0"/>
                <a:ea typeface="SF Pro Text" panose="00000400000000000000" pitchFamily="2" charset="0"/>
              </a:rPr>
              <a:t>- Unique id for each department – character – Not Null </a:t>
            </a:r>
          </a:p>
          <a:p>
            <a:pPr lvl="1">
              <a:buFont typeface="+mj-lt"/>
              <a:buAutoNum type="alphaLcPeriod"/>
            </a:pPr>
            <a:r>
              <a:rPr lang="en-US" sz="1100" b="1" i="0" u="none" strike="noStrike" baseline="0" dirty="0" err="1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emp_no</a:t>
            </a:r>
            <a:r>
              <a:rPr lang="en-US" sz="1100" b="1" i="0" u="none" strike="noStrike" baseline="0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 </a:t>
            </a:r>
            <a:r>
              <a:rPr lang="en-US" sz="1100" b="0" i="0" u="none" strike="noStrike" baseline="0" dirty="0">
                <a:latin typeface="SF Pro Text" panose="00000400000000000000" pitchFamily="2" charset="0"/>
                <a:ea typeface="SF Pro Text" panose="00000400000000000000" pitchFamily="2" charset="0"/>
              </a:rPr>
              <a:t>– Employee number (head of the department ) – Integer – Not Null </a:t>
            </a:r>
          </a:p>
          <a:p>
            <a:pPr marL="457200" indent="-179388">
              <a:buFont typeface="+mj-lt"/>
              <a:buAutoNum type="arabicPeriod"/>
            </a:pPr>
            <a:r>
              <a:rPr lang="en-US" sz="1100" b="1" i="0" u="none" strike="noStrike" baseline="0" dirty="0">
                <a:latin typeface="SF Pro Text" panose="00000400000000000000" pitchFamily="2" charset="0"/>
                <a:ea typeface="SF Pro Text" panose="00000400000000000000" pitchFamily="2" charset="0"/>
              </a:rPr>
              <a:t>Department Employees (dept_emp.csv) </a:t>
            </a:r>
            <a:endParaRPr lang="en-US" sz="1100" b="0" i="0" u="none" strike="noStrike" baseline="0" dirty="0">
              <a:latin typeface="SF Pro Text" panose="00000400000000000000" pitchFamily="2" charset="0"/>
              <a:ea typeface="SF Pro Text" panose="00000400000000000000" pitchFamily="2" charset="0"/>
            </a:endParaRPr>
          </a:p>
          <a:p>
            <a:pPr lvl="1">
              <a:buFont typeface="+mj-lt"/>
              <a:buAutoNum type="alphaLcPeriod"/>
            </a:pPr>
            <a:r>
              <a:rPr lang="en-US" sz="1100" b="1" i="0" u="none" strike="noStrike" baseline="0" dirty="0" err="1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emp_no</a:t>
            </a:r>
            <a:r>
              <a:rPr lang="en-US" sz="1100" b="1" i="0" u="none" strike="noStrike" baseline="0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 </a:t>
            </a:r>
            <a:r>
              <a:rPr lang="en-US" sz="1100" b="0" i="0" u="none" strike="noStrike" baseline="0" dirty="0">
                <a:latin typeface="SF Pro Text" panose="00000400000000000000" pitchFamily="2" charset="0"/>
                <a:ea typeface="SF Pro Text" panose="00000400000000000000" pitchFamily="2" charset="0"/>
              </a:rPr>
              <a:t>– Employee id – Integer – Not Null </a:t>
            </a:r>
          </a:p>
          <a:p>
            <a:pPr lvl="1">
              <a:buFont typeface="+mj-lt"/>
              <a:buAutoNum type="alphaLcPeriod"/>
            </a:pPr>
            <a:r>
              <a:rPr lang="en-US" sz="1100" b="1" i="0" u="none" strike="noStrike" baseline="0" dirty="0" err="1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dept_no</a:t>
            </a:r>
            <a:r>
              <a:rPr lang="en-US" sz="1100" b="1" i="0" u="none" strike="noStrike" baseline="0" dirty="0">
                <a:solidFill>
                  <a:srgbClr val="0070C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 </a:t>
            </a:r>
            <a:r>
              <a:rPr lang="en-US" sz="1100" b="0" i="0" u="none" strike="noStrike" baseline="0" dirty="0">
                <a:latin typeface="SF Pro Text" panose="00000400000000000000" pitchFamily="2" charset="0"/>
                <a:ea typeface="SF Pro Text" panose="00000400000000000000" pitchFamily="2" charset="0"/>
              </a:rPr>
              <a:t>- Unique id for each department – character – Not Null </a:t>
            </a:r>
            <a:endParaRPr lang="en-IN" sz="1100" dirty="0">
              <a:latin typeface="SF Pro Text" panose="00000400000000000000" pitchFamily="2" charset="0"/>
              <a:ea typeface="SF Pro Text" panose="000004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Magnifying glass with solid fill">
            <a:extLst>
              <a:ext uri="{FF2B5EF4-FFF2-40B4-BE49-F238E27FC236}">
                <a16:creationId xmlns:a16="http://schemas.microsoft.com/office/drawing/2014/main" id="{44B5721D-8111-3BBD-FEF1-FCB19986E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7184" y="1216485"/>
            <a:ext cx="3781051" cy="3781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D7FFB3-9CA6-6BA2-7625-E01EB9F3D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30244" y="6356350"/>
            <a:ext cx="132355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1F733C1-7726-4290-B802-28FBA3E513AE}" type="slidenum">
              <a:rPr lang="en-IN" smtClean="0"/>
              <a:pPr>
                <a:spcAft>
                  <a:spcPts val="600"/>
                </a:spcAft>
              </a:pPr>
              <a:t>4</a:t>
            </a:fld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75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D9134-F707-15A6-1857-5845BFE9B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atin typeface="SF Pro Text" panose="00000400000000000000" pitchFamily="2" charset="0"/>
                <a:ea typeface="SF Pro Text" panose="00000400000000000000" pitchFamily="2" charset="0"/>
              </a:rPr>
              <a:t>Technology Stack</a:t>
            </a:r>
            <a:endParaRPr lang="en-IN" sz="4000" b="1" dirty="0">
              <a:latin typeface="SF Pro Text" panose="00000400000000000000" pitchFamily="2" charset="0"/>
              <a:ea typeface="SF Pro Text" panose="000004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5AC11-2C51-1835-98C2-BB3295D53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MySQL (to create database - RDBMS)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Linux Commands (to run .</a:t>
            </a:r>
            <a:r>
              <a:rPr lang="en-IN" sz="1800" b="0" i="0" u="none" strike="noStrike" baseline="0" dirty="0" err="1">
                <a:solidFill>
                  <a:srgbClr val="00000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sh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 file)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Sqoop (Transfer data from MySQL Server to HDFS/Hive) 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HDFS (to store the data) 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Hive (to create database) 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Impala (to perform the EDA) </a:t>
            </a:r>
          </a:p>
          <a:p>
            <a:r>
              <a:rPr lang="en-IN" sz="1800" b="0" i="0" u="none" strike="noStrike" baseline="0" dirty="0" err="1">
                <a:solidFill>
                  <a:srgbClr val="00000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SparkSQL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 (to perform the EDA) </a:t>
            </a:r>
          </a:p>
          <a:p>
            <a:r>
              <a:rPr lang="en-IN" sz="1800" b="0" i="0" u="none" strike="noStrike" baseline="0" dirty="0" err="1">
                <a:solidFill>
                  <a:srgbClr val="00000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SparkML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 (to perform model building) </a:t>
            </a:r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6919A5-4952-B76D-1121-174999CD0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733C1-7726-4290-B802-28FBA3E513AE}" type="slidenum">
              <a:rPr lang="en-IN" smtClean="0"/>
              <a:t>5</a:t>
            </a:fld>
            <a:endParaRPr lang="en-IN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80B739A-1DC6-7ED1-1856-EC444D21B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5290" y="5429809"/>
            <a:ext cx="945819" cy="643547"/>
          </a:xfrm>
          <a:prstGeom prst="rect">
            <a:avLst/>
          </a:prstGeom>
        </p:spPr>
      </p:pic>
      <p:pic>
        <p:nvPicPr>
          <p:cNvPr id="11" name="Picture 10" descr="A picture containing clipart&#10;&#10;Description automatically generated">
            <a:extLst>
              <a:ext uri="{FF2B5EF4-FFF2-40B4-BE49-F238E27FC236}">
                <a16:creationId xmlns:a16="http://schemas.microsoft.com/office/drawing/2014/main" id="{A602CED2-E6FF-F00D-9AF7-07D44264AED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55" y="5296178"/>
            <a:ext cx="1668920" cy="1114004"/>
          </a:xfrm>
          <a:prstGeom prst="rect">
            <a:avLst/>
          </a:prstGeom>
        </p:spPr>
      </p:pic>
      <p:pic>
        <p:nvPicPr>
          <p:cNvPr id="1026" name="Picture 2" descr="Hadoop Data Capture: Flume and SQOOP | by Jose Antonio Ribeiro Neto  (Zezinho) | XNEWDATA | Medium">
            <a:extLst>
              <a:ext uri="{FF2B5EF4-FFF2-40B4-BE49-F238E27FC236}">
                <a16:creationId xmlns:a16="http://schemas.microsoft.com/office/drawing/2014/main" id="{F23B27A3-5BB5-3296-482D-E0F7355A4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47" y="5519641"/>
            <a:ext cx="1311533" cy="64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HDFS in Hadoop? Learn HDFS | Intellipaat">
            <a:extLst>
              <a:ext uri="{FF2B5EF4-FFF2-40B4-BE49-F238E27FC236}">
                <a16:creationId xmlns:a16="http://schemas.microsoft.com/office/drawing/2014/main" id="{BD96606B-15F9-2E49-0ECD-F7AB2D2C1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464" y="5458465"/>
            <a:ext cx="1666078" cy="78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pache Hive - Wikipedia">
            <a:extLst>
              <a:ext uri="{FF2B5EF4-FFF2-40B4-BE49-F238E27FC236}">
                <a16:creationId xmlns:a16="http://schemas.microsoft.com/office/drawing/2014/main" id="{646D5741-E7AB-B3EA-CCD9-4EA1CA9F1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026" y="5301495"/>
            <a:ext cx="873534" cy="78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loudera Training Tapas: Hands-on with Cloudera Impala">
            <a:extLst>
              <a:ext uri="{FF2B5EF4-FFF2-40B4-BE49-F238E27FC236}">
                <a16:creationId xmlns:a16="http://schemas.microsoft.com/office/drawing/2014/main" id="{1A7B0B63-9F55-A071-E176-00D817857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388" y="4970871"/>
            <a:ext cx="1341458" cy="134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park – DataKare Solutions – Medium">
            <a:extLst>
              <a:ext uri="{FF2B5EF4-FFF2-40B4-BE49-F238E27FC236}">
                <a16:creationId xmlns:a16="http://schemas.microsoft.com/office/drawing/2014/main" id="{A7091F73-9F82-C9D9-AE70-B595D9A38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5641600"/>
            <a:ext cx="1332100" cy="39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PLASH-Bigdata Hadoop, Data science,Python,Spark training in  Pallikaranai|Best Software training institute in Chennai,Pallikaranai | Machine  Learning">
            <a:extLst>
              <a:ext uri="{FF2B5EF4-FFF2-40B4-BE49-F238E27FC236}">
                <a16:creationId xmlns:a16="http://schemas.microsoft.com/office/drawing/2014/main" id="{764FF02D-5FBA-8C19-0153-E450F7D04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1886" y="5135659"/>
            <a:ext cx="158331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Jupyter Logo - LogoDix">
            <a:extLst>
              <a:ext uri="{FF2B5EF4-FFF2-40B4-BE49-F238E27FC236}">
                <a16:creationId xmlns:a16="http://schemas.microsoft.com/office/drawing/2014/main" id="{8F2FF683-E09C-9A1F-BF08-09B2199D9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0816" y="4700021"/>
            <a:ext cx="749589" cy="87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Work tools and supplies">
            <a:extLst>
              <a:ext uri="{FF2B5EF4-FFF2-40B4-BE49-F238E27FC236}">
                <a16:creationId xmlns:a16="http://schemas.microsoft.com/office/drawing/2014/main" id="{A05F9EE6-1B28-DD9D-755E-37D75F4025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777" y="0"/>
            <a:ext cx="4774223" cy="31828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46134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E12C7-FD48-63D2-573B-F235E64C6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748"/>
            <a:ext cx="10515600" cy="1325563"/>
          </a:xfrm>
        </p:spPr>
        <p:txBody>
          <a:bodyPr/>
          <a:lstStyle/>
          <a:p>
            <a:r>
              <a:rPr lang="en-US" sz="4000" b="1" dirty="0">
                <a:latin typeface="SF Pro Text" panose="00000400000000000000" pitchFamily="2" charset="0"/>
                <a:ea typeface="SF Pro Text" panose="00000400000000000000" pitchFamily="2" charset="0"/>
              </a:rPr>
              <a:t>ER Diagram</a:t>
            </a:r>
            <a:endParaRPr lang="en-IN" sz="4000" b="1" dirty="0">
              <a:latin typeface="SF Pro Text" panose="00000400000000000000" pitchFamily="2" charset="0"/>
              <a:ea typeface="SF Pro Text" panose="00000400000000000000" pitchFamily="2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AB9B5E9-8988-FA0D-FDAC-BFCBA2CC8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5F6F6"/>
              </a:clrFrom>
              <a:clrTo>
                <a:srgbClr val="F5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6794" y="1013790"/>
            <a:ext cx="10318412" cy="5342560"/>
          </a:xfr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B2FB281-6008-B1CB-5E0B-5FFDE2EBD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733C1-7726-4290-B802-28FBA3E513AE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5784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2B6CA-4DA8-17BD-E920-2A18258E8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110" y="207604"/>
            <a:ext cx="10515600" cy="1325563"/>
          </a:xfrm>
        </p:spPr>
        <p:txBody>
          <a:bodyPr/>
          <a:lstStyle/>
          <a:p>
            <a:r>
              <a:rPr lang="en-IN" sz="4000" b="1" dirty="0">
                <a:latin typeface="SF Pro Text" panose="00000400000000000000" pitchFamily="2" charset="0"/>
                <a:ea typeface="SF Pro Text" panose="00000400000000000000" pitchFamily="2" charset="0"/>
              </a:rPr>
              <a:t>Architecture of pipeline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532C6-411E-7A05-E68A-CB0DC3812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733C1-7726-4290-B802-28FBA3E513AE}" type="slidenum">
              <a:rPr lang="en-IN" smtClean="0"/>
              <a:t>7</a:t>
            </a:fld>
            <a:endParaRPr lang="en-IN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AF461D53-0E37-7E64-4A40-77B7140A78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4913581"/>
              </p:ext>
            </p:extLst>
          </p:nvPr>
        </p:nvGraphicFramePr>
        <p:xfrm>
          <a:off x="160020" y="2927984"/>
          <a:ext cx="1187196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8B7A572E-2185-2E84-E0C8-4A010DB3A98A}"/>
              </a:ext>
            </a:extLst>
          </p:cNvPr>
          <p:cNvGrpSpPr/>
          <p:nvPr/>
        </p:nvGrpSpPr>
        <p:grpSpPr>
          <a:xfrm>
            <a:off x="160020" y="1738788"/>
            <a:ext cx="678180" cy="1324452"/>
            <a:chOff x="160020" y="1738788"/>
            <a:chExt cx="678180" cy="132445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CE2F739-BD26-45C7-09BF-5263D205DAD7}"/>
                </a:ext>
              </a:extLst>
            </p:cNvPr>
            <p:cNvSpPr/>
            <p:nvPr/>
          </p:nvSpPr>
          <p:spPr>
            <a:xfrm>
              <a:off x="160020" y="1738788"/>
              <a:ext cx="678180" cy="45624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F Pro Text" panose="00000400000000000000" pitchFamily="2" charset="0"/>
                  <a:ea typeface="SF Pro Text" panose="00000400000000000000" pitchFamily="2" charset="0"/>
                </a:rPr>
                <a:t>.csv</a:t>
              </a:r>
              <a:endParaRPr lang="en-IN" dirty="0">
                <a:latin typeface="SF Pro Text" panose="00000400000000000000" pitchFamily="2" charset="0"/>
                <a:ea typeface="SF Pro Text" panose="00000400000000000000" pitchFamily="2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5AFEDB7-3AAA-F101-854E-64590A725091}"/>
                </a:ext>
              </a:extLst>
            </p:cNvPr>
            <p:cNvCxnSpPr>
              <a:cxnSpLocks/>
            </p:cNvCxnSpPr>
            <p:nvPr/>
          </p:nvCxnSpPr>
          <p:spPr>
            <a:xfrm>
              <a:off x="416814" y="2195036"/>
              <a:ext cx="0" cy="8682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4663C2-B467-0239-C74A-3D4BFB8870FD}"/>
              </a:ext>
            </a:extLst>
          </p:cNvPr>
          <p:cNvGrpSpPr/>
          <p:nvPr/>
        </p:nvGrpSpPr>
        <p:grpSpPr>
          <a:xfrm>
            <a:off x="577596" y="2466555"/>
            <a:ext cx="2571749" cy="596686"/>
            <a:chOff x="160020" y="2935990"/>
            <a:chExt cx="678180" cy="73494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2A3302-BA10-9974-86E0-EEA0735A4782}"/>
                </a:ext>
              </a:extLst>
            </p:cNvPr>
            <p:cNvSpPr/>
            <p:nvPr/>
          </p:nvSpPr>
          <p:spPr>
            <a:xfrm>
              <a:off x="160020" y="2935990"/>
              <a:ext cx="678180" cy="4562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latin typeface="SF Pro Text" panose="00000400000000000000" pitchFamily="2" charset="0"/>
                  <a:ea typeface="SF Pro Text" panose="00000400000000000000" pitchFamily="2" charset="0"/>
                </a:rPr>
                <a:t>CreateMySQLTables.sql</a:t>
              </a:r>
              <a:endParaRPr lang="en-IN" sz="1600" dirty="0">
                <a:latin typeface="SF Pro Text" panose="00000400000000000000" pitchFamily="2" charset="0"/>
                <a:ea typeface="SF Pro Text" panose="00000400000000000000" pitchFamily="2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231675E-E404-C831-5996-1F9089F84F57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>
              <a:off x="499110" y="3392237"/>
              <a:ext cx="0" cy="2787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43949DF-E5A2-3995-1608-E8E1DA3B2477}"/>
              </a:ext>
            </a:extLst>
          </p:cNvPr>
          <p:cNvGrpSpPr/>
          <p:nvPr/>
        </p:nvGrpSpPr>
        <p:grpSpPr>
          <a:xfrm>
            <a:off x="3182113" y="1739502"/>
            <a:ext cx="835151" cy="1323738"/>
            <a:chOff x="3049" y="2195512"/>
            <a:chExt cx="835151" cy="132373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8458E26-491B-7737-ACB1-A2CC0335C792}"/>
                </a:ext>
              </a:extLst>
            </p:cNvPr>
            <p:cNvSpPr/>
            <p:nvPr/>
          </p:nvSpPr>
          <p:spPr>
            <a:xfrm>
              <a:off x="3049" y="2195512"/>
              <a:ext cx="835151" cy="45624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latin typeface="SF Pro Text" panose="00000400000000000000" pitchFamily="2" charset="0"/>
                  <a:ea typeface="SF Pro Text" panose="00000400000000000000" pitchFamily="2" charset="0"/>
                </a:rPr>
                <a:t>sqoop</a:t>
              </a:r>
              <a:endParaRPr lang="en-IN" sz="1600" dirty="0">
                <a:latin typeface="SF Pro Text" panose="00000400000000000000" pitchFamily="2" charset="0"/>
                <a:ea typeface="SF Pro Text" panose="00000400000000000000" pitchFamily="2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0A9A487-8227-4DBF-D05B-38EF50F695F3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>
              <a:off x="420625" y="2651760"/>
              <a:ext cx="0" cy="8674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5948784-86B8-F791-0D2A-ED7B7738AE40}"/>
              </a:ext>
            </a:extLst>
          </p:cNvPr>
          <p:cNvGrpSpPr/>
          <p:nvPr/>
        </p:nvGrpSpPr>
        <p:grpSpPr>
          <a:xfrm>
            <a:off x="4423792" y="2195512"/>
            <a:ext cx="1750310" cy="867728"/>
            <a:chOff x="-912110" y="2195512"/>
            <a:chExt cx="1750310" cy="86772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6C8D5B-17BB-16DC-5858-8EAC3E8CA031}"/>
                </a:ext>
              </a:extLst>
            </p:cNvPr>
            <p:cNvSpPr/>
            <p:nvPr/>
          </p:nvSpPr>
          <p:spPr>
            <a:xfrm>
              <a:off x="-912110" y="2195512"/>
              <a:ext cx="1750310" cy="45624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SF Pro Text" panose="00000400000000000000" pitchFamily="2" charset="0"/>
                  <a:ea typeface="SF Pro Text" panose="00000400000000000000" pitchFamily="2" charset="0"/>
                </a:rPr>
                <a:t>HiveDB.hql</a:t>
              </a:r>
              <a:endParaRPr lang="en-IN" dirty="0">
                <a:latin typeface="SF Pro Text" panose="00000400000000000000" pitchFamily="2" charset="0"/>
                <a:ea typeface="SF Pro Text" panose="00000400000000000000" pitchFamily="2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CED10C7-81D2-D33C-59B3-73DDFC2AC7A7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>
              <a:off x="-36955" y="2651760"/>
              <a:ext cx="0" cy="4114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48BF701-B29C-532F-A334-4421CC7A8F01}"/>
              </a:ext>
            </a:extLst>
          </p:cNvPr>
          <p:cNvGrpSpPr/>
          <p:nvPr/>
        </p:nvGrpSpPr>
        <p:grpSpPr>
          <a:xfrm>
            <a:off x="6580630" y="2195036"/>
            <a:ext cx="1029080" cy="867728"/>
            <a:chOff x="160019" y="2195512"/>
            <a:chExt cx="937641" cy="86772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E2AA590-E082-0204-6A48-3B2FB41216C3}"/>
                </a:ext>
              </a:extLst>
            </p:cNvPr>
            <p:cNvSpPr/>
            <p:nvPr/>
          </p:nvSpPr>
          <p:spPr>
            <a:xfrm>
              <a:off x="160019" y="2195512"/>
              <a:ext cx="937641" cy="45624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SF Pro Text" panose="00000400000000000000" pitchFamily="2" charset="0"/>
                  <a:ea typeface="SF Pro Text" panose="00000400000000000000" pitchFamily="2" charset="0"/>
                </a:rPr>
                <a:t>EDA.sql</a:t>
              </a:r>
              <a:endParaRPr lang="en-IN" dirty="0">
                <a:latin typeface="SF Pro Text" panose="00000400000000000000" pitchFamily="2" charset="0"/>
                <a:ea typeface="SF Pro Text" panose="00000400000000000000" pitchFamily="2" charset="0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2BEEB29-E860-B2D4-03F9-5074D0AEB0E7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628840" y="2651760"/>
              <a:ext cx="0" cy="4114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16E163A-4AC6-E80D-D361-5D64FC0B2807}"/>
              </a:ext>
            </a:extLst>
          </p:cNvPr>
          <p:cNvGrpSpPr/>
          <p:nvPr/>
        </p:nvGrpSpPr>
        <p:grpSpPr>
          <a:xfrm>
            <a:off x="8376854" y="2195036"/>
            <a:ext cx="1891857" cy="867728"/>
            <a:chOff x="160018" y="2195512"/>
            <a:chExt cx="1723756" cy="86772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F672F1D-5953-AF72-4D80-76273C253EF2}"/>
                </a:ext>
              </a:extLst>
            </p:cNvPr>
            <p:cNvSpPr/>
            <p:nvPr/>
          </p:nvSpPr>
          <p:spPr>
            <a:xfrm>
              <a:off x="160018" y="2195512"/>
              <a:ext cx="1723756" cy="45624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SF Pro Text" panose="00000400000000000000" pitchFamily="2" charset="0"/>
                  <a:ea typeface="SF Pro Text" panose="00000400000000000000" pitchFamily="2" charset="0"/>
                </a:rPr>
                <a:t>Capstone.ipynb</a:t>
              </a:r>
              <a:endParaRPr lang="en-IN" dirty="0">
                <a:latin typeface="SF Pro Text" panose="00000400000000000000" pitchFamily="2" charset="0"/>
                <a:ea typeface="SF Pro Text" panose="00000400000000000000" pitchFamily="2" charset="0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9CE0EF4-BD3D-0DC6-AE81-404D988BCE18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 flipH="1">
              <a:off x="628840" y="2651760"/>
              <a:ext cx="393056" cy="4114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EDA1EEB-AAE6-6962-2BEA-42E39C1E7C81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9322783" y="2651284"/>
            <a:ext cx="1073945" cy="4114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1035325-9D3F-F0DC-7A3B-7E9BF04A1140}"/>
              </a:ext>
            </a:extLst>
          </p:cNvPr>
          <p:cNvGrpSpPr/>
          <p:nvPr/>
        </p:nvGrpSpPr>
        <p:grpSpPr>
          <a:xfrm>
            <a:off x="9930384" y="1555194"/>
            <a:ext cx="1620011" cy="1507571"/>
            <a:chOff x="-378405" y="2195512"/>
            <a:chExt cx="1476065" cy="1725265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4753780-A03D-31A9-D11E-31146E1D4D14}"/>
                </a:ext>
              </a:extLst>
            </p:cNvPr>
            <p:cNvSpPr/>
            <p:nvPr/>
          </p:nvSpPr>
          <p:spPr>
            <a:xfrm>
              <a:off x="-378405" y="2195512"/>
              <a:ext cx="1476065" cy="45624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F Pro Text" panose="00000400000000000000" pitchFamily="2" charset="0"/>
                  <a:ea typeface="SF Pro Text" panose="00000400000000000000" pitchFamily="2" charset="0"/>
                </a:rPr>
                <a:t>capstone.py</a:t>
              </a:r>
              <a:endParaRPr lang="en-IN" dirty="0">
                <a:latin typeface="SF Pro Text" panose="00000400000000000000" pitchFamily="2" charset="0"/>
                <a:ea typeface="SF Pro Text" panose="00000400000000000000" pitchFamily="2" charset="0"/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30D7F08-2C6C-81F9-A4B0-91930F4204F5}"/>
                </a:ext>
              </a:extLst>
            </p:cNvPr>
            <p:cNvCxnSpPr>
              <a:cxnSpLocks/>
              <a:stCxn id="46" idx="2"/>
            </p:cNvCxnSpPr>
            <p:nvPr/>
          </p:nvCxnSpPr>
          <p:spPr>
            <a:xfrm>
              <a:off x="359628" y="2651761"/>
              <a:ext cx="0" cy="12690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9974E0B-912A-9669-EE40-70514B1DBABB}"/>
              </a:ext>
            </a:extLst>
          </p:cNvPr>
          <p:cNvGrpSpPr/>
          <p:nvPr/>
        </p:nvGrpSpPr>
        <p:grpSpPr>
          <a:xfrm>
            <a:off x="4423792" y="4118291"/>
            <a:ext cx="1750310" cy="867490"/>
            <a:chOff x="-912302" y="1784032"/>
            <a:chExt cx="1750310" cy="86749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B3F1174-393F-3B17-E875-E007411E7D00}"/>
                </a:ext>
              </a:extLst>
            </p:cNvPr>
            <p:cNvSpPr/>
            <p:nvPr/>
          </p:nvSpPr>
          <p:spPr>
            <a:xfrm>
              <a:off x="-912302" y="2195274"/>
              <a:ext cx="1750310" cy="45624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SF Pro Text" panose="00000400000000000000" pitchFamily="2" charset="0"/>
                  <a:ea typeface="SF Pro Text" panose="00000400000000000000" pitchFamily="2" charset="0"/>
                </a:rPr>
                <a:t>HiveTables.sql</a:t>
              </a:r>
              <a:endParaRPr lang="en-IN" dirty="0">
                <a:latin typeface="SF Pro Text" panose="00000400000000000000" pitchFamily="2" charset="0"/>
                <a:ea typeface="SF Pro Text" panose="00000400000000000000" pitchFamily="2" charset="0"/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5E66710F-B40B-02CE-651D-63F0DC8E5BD3}"/>
                </a:ext>
              </a:extLst>
            </p:cNvPr>
            <p:cNvCxnSpPr>
              <a:cxnSpLocks/>
            </p:cNvCxnSpPr>
            <p:nvPr/>
          </p:nvCxnSpPr>
          <p:spPr>
            <a:xfrm>
              <a:off x="-36955" y="1784032"/>
              <a:ext cx="0" cy="4114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49DE65C-720C-9AA3-A7D4-D7EC2DFBA95F}"/>
              </a:ext>
            </a:extLst>
          </p:cNvPr>
          <p:cNvGrpSpPr/>
          <p:nvPr/>
        </p:nvGrpSpPr>
        <p:grpSpPr>
          <a:xfrm>
            <a:off x="416814" y="4118291"/>
            <a:ext cx="2616672" cy="867490"/>
            <a:chOff x="-1483803" y="1784032"/>
            <a:chExt cx="2616672" cy="86749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EE7D2F5-E6E3-63D8-E905-8D5E8036C3BD}"/>
                </a:ext>
              </a:extLst>
            </p:cNvPr>
            <p:cNvSpPr/>
            <p:nvPr/>
          </p:nvSpPr>
          <p:spPr>
            <a:xfrm>
              <a:off x="-1483803" y="2195274"/>
              <a:ext cx="2616672" cy="456248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latin typeface="SF Pro Text" panose="00000400000000000000" pitchFamily="2" charset="0"/>
                  <a:ea typeface="SF Pro Text" panose="00000400000000000000" pitchFamily="2" charset="0"/>
                </a:rPr>
                <a:t>Cap_MySQLTables.txt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9734DB5-ADFA-BF24-9D69-521C269809C6}"/>
                </a:ext>
              </a:extLst>
            </p:cNvPr>
            <p:cNvCxnSpPr>
              <a:cxnSpLocks/>
            </p:cNvCxnSpPr>
            <p:nvPr/>
          </p:nvCxnSpPr>
          <p:spPr>
            <a:xfrm>
              <a:off x="-36955" y="1784032"/>
              <a:ext cx="0" cy="41148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C56C487-308F-6B1C-3022-494A0E0E0802}"/>
              </a:ext>
            </a:extLst>
          </p:cNvPr>
          <p:cNvGrpSpPr/>
          <p:nvPr/>
        </p:nvGrpSpPr>
        <p:grpSpPr>
          <a:xfrm>
            <a:off x="4180922" y="5010109"/>
            <a:ext cx="1993180" cy="867490"/>
            <a:chOff x="-1483803" y="1784032"/>
            <a:chExt cx="2616672" cy="86749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7F06308-6A22-4383-1410-4F7B4AAE4974}"/>
                </a:ext>
              </a:extLst>
            </p:cNvPr>
            <p:cNvSpPr/>
            <p:nvPr/>
          </p:nvSpPr>
          <p:spPr>
            <a:xfrm>
              <a:off x="-1483803" y="2195274"/>
              <a:ext cx="2616672" cy="456248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latin typeface="SF Pro Text" panose="00000400000000000000" pitchFamily="2" charset="0"/>
                  <a:ea typeface="SF Pro Text" panose="00000400000000000000" pitchFamily="2" charset="0"/>
                </a:rPr>
                <a:t>Cap_HiveDB.txt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880D819-770B-E636-C6CA-84470011A723}"/>
                </a:ext>
              </a:extLst>
            </p:cNvPr>
            <p:cNvCxnSpPr>
              <a:cxnSpLocks/>
            </p:cNvCxnSpPr>
            <p:nvPr/>
          </p:nvCxnSpPr>
          <p:spPr>
            <a:xfrm>
              <a:off x="-36955" y="1784032"/>
              <a:ext cx="0" cy="41148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10D5A91-B9AC-C4F3-D25A-7F7850E56ECF}"/>
              </a:ext>
            </a:extLst>
          </p:cNvPr>
          <p:cNvGrpSpPr/>
          <p:nvPr/>
        </p:nvGrpSpPr>
        <p:grpSpPr>
          <a:xfrm>
            <a:off x="6363892" y="4130514"/>
            <a:ext cx="2743197" cy="1193726"/>
            <a:chOff x="-1483804" y="1457796"/>
            <a:chExt cx="2743197" cy="119372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E3ED1EA-40D8-8BDC-D719-B23E36F2AE29}"/>
                </a:ext>
              </a:extLst>
            </p:cNvPr>
            <p:cNvSpPr/>
            <p:nvPr/>
          </p:nvSpPr>
          <p:spPr>
            <a:xfrm>
              <a:off x="-1483804" y="2195274"/>
              <a:ext cx="2743197" cy="456248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latin typeface="SF Pro Text" panose="00000400000000000000" pitchFamily="2" charset="0"/>
                  <a:ea typeface="SF Pro Text" panose="00000400000000000000" pitchFamily="2" charset="0"/>
                </a:rPr>
                <a:t>Cap_ImpalaAnalysis.txt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2EACA0B-EE10-CBD7-A8B5-8E0FF019C4E6}"/>
                </a:ext>
              </a:extLst>
            </p:cNvPr>
            <p:cNvCxnSpPr>
              <a:cxnSpLocks/>
            </p:cNvCxnSpPr>
            <p:nvPr/>
          </p:nvCxnSpPr>
          <p:spPr>
            <a:xfrm>
              <a:off x="-515927" y="1457796"/>
              <a:ext cx="0" cy="737478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44059D1-222E-0A1F-489A-F945B762933D}"/>
              </a:ext>
            </a:extLst>
          </p:cNvPr>
          <p:cNvGrpSpPr/>
          <p:nvPr/>
        </p:nvGrpSpPr>
        <p:grpSpPr>
          <a:xfrm>
            <a:off x="3834929" y="5733241"/>
            <a:ext cx="2616672" cy="867490"/>
            <a:chOff x="-1483803" y="1784032"/>
            <a:chExt cx="2616672" cy="86749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23C9AAE-4DCF-D166-6AE9-C37ABDE83FD4}"/>
                </a:ext>
              </a:extLst>
            </p:cNvPr>
            <p:cNvSpPr/>
            <p:nvPr/>
          </p:nvSpPr>
          <p:spPr>
            <a:xfrm>
              <a:off x="-1483803" y="2195274"/>
              <a:ext cx="2616672" cy="456248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latin typeface="SF Pro Text" panose="00000400000000000000" pitchFamily="2" charset="0"/>
                  <a:ea typeface="SF Pro Text" panose="00000400000000000000" pitchFamily="2" charset="0"/>
                </a:rPr>
                <a:t>Cap_HiveTables.txt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ED3F215-268C-A86E-1B68-EEC923E0754E}"/>
                </a:ext>
              </a:extLst>
            </p:cNvPr>
            <p:cNvCxnSpPr>
              <a:cxnSpLocks/>
            </p:cNvCxnSpPr>
            <p:nvPr/>
          </p:nvCxnSpPr>
          <p:spPr>
            <a:xfrm>
              <a:off x="-36955" y="1784032"/>
              <a:ext cx="0" cy="41148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E937BE2-7B42-51EF-74C2-12C780F34822}"/>
              </a:ext>
            </a:extLst>
          </p:cNvPr>
          <p:cNvGrpSpPr/>
          <p:nvPr/>
        </p:nvGrpSpPr>
        <p:grpSpPr>
          <a:xfrm>
            <a:off x="9456456" y="4118291"/>
            <a:ext cx="2616672" cy="2068096"/>
            <a:chOff x="-1483803" y="6837"/>
            <a:chExt cx="2616672" cy="3025031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4A68C01-376C-BD9B-ADEA-70099DB05F1D}"/>
                </a:ext>
              </a:extLst>
            </p:cNvPr>
            <p:cNvCxnSpPr>
              <a:cxnSpLocks/>
            </p:cNvCxnSpPr>
            <p:nvPr/>
          </p:nvCxnSpPr>
          <p:spPr>
            <a:xfrm>
              <a:off x="-36955" y="6837"/>
              <a:ext cx="0" cy="218867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8297B75-8288-8444-7F49-61A895540131}"/>
                </a:ext>
              </a:extLst>
            </p:cNvPr>
            <p:cNvSpPr/>
            <p:nvPr/>
          </p:nvSpPr>
          <p:spPr>
            <a:xfrm>
              <a:off x="-1483803" y="2195273"/>
              <a:ext cx="2616672" cy="83659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dirty="0">
                  <a:latin typeface="SF Pro Text" panose="00000400000000000000" pitchFamily="2" charset="0"/>
                  <a:ea typeface="SF Pro Text" panose="00000400000000000000" pitchFamily="2" charset="0"/>
                </a:rPr>
                <a:t>random_forest.model.zip</a:t>
              </a:r>
            </a:p>
            <a:p>
              <a:pPr algn="ctr"/>
              <a:r>
                <a:rPr lang="en-IN" sz="1400" dirty="0">
                  <a:latin typeface="SF Pro Text" panose="00000400000000000000" pitchFamily="2" charset="0"/>
                  <a:ea typeface="SF Pro Text" panose="00000400000000000000" pitchFamily="2" charset="0"/>
                </a:rPr>
                <a:t>logistic_regression.model.zip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AC20220-C82D-EF7C-B2E9-425A87B56C76}"/>
              </a:ext>
            </a:extLst>
          </p:cNvPr>
          <p:cNvGrpSpPr/>
          <p:nvPr/>
        </p:nvGrpSpPr>
        <p:grpSpPr>
          <a:xfrm>
            <a:off x="9322782" y="4130514"/>
            <a:ext cx="2616672" cy="867490"/>
            <a:chOff x="-1483803" y="1784032"/>
            <a:chExt cx="2616672" cy="867490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3BFCEAB-0D3D-E53E-E918-D1A86AF4905C}"/>
                </a:ext>
              </a:extLst>
            </p:cNvPr>
            <p:cNvCxnSpPr>
              <a:cxnSpLocks/>
            </p:cNvCxnSpPr>
            <p:nvPr/>
          </p:nvCxnSpPr>
          <p:spPr>
            <a:xfrm>
              <a:off x="-36955" y="1784032"/>
              <a:ext cx="0" cy="41148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BE08D03-FA10-1342-732B-57E9EC803CFA}"/>
                </a:ext>
              </a:extLst>
            </p:cNvPr>
            <p:cNvSpPr/>
            <p:nvPr/>
          </p:nvSpPr>
          <p:spPr>
            <a:xfrm>
              <a:off x="-1483803" y="2195274"/>
              <a:ext cx="2616672" cy="456248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dirty="0">
                  <a:latin typeface="SF Pro Text" panose="00000400000000000000" pitchFamily="2" charset="0"/>
                  <a:ea typeface="SF Pro Text" panose="00000400000000000000" pitchFamily="2" charset="0"/>
                </a:rPr>
                <a:t>Cap_SparkSQL_EDA_ML.txt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5460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77920-C396-C6E8-FF98-C9A69801E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en-IN" sz="3700" b="1" dirty="0">
                <a:solidFill>
                  <a:srgbClr val="FFFFFF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66746-7E27-B55C-D365-0A9C71519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750" y="3000659"/>
            <a:ext cx="2779954" cy="2820012"/>
          </a:xfrm>
        </p:spPr>
        <p:txBody>
          <a:bodyPr>
            <a:normAutofit/>
          </a:bodyPr>
          <a:lstStyle/>
          <a:p>
            <a:r>
              <a:rPr lang="en-US" sz="1600" b="1" dirty="0">
                <a:latin typeface="SF Pro Text" panose="00000400000000000000" pitchFamily="2" charset="0"/>
                <a:ea typeface="SF Pro Text" panose="00000400000000000000" pitchFamily="2" charset="0"/>
              </a:rPr>
              <a:t>Histogram to show the salary distribution among the employees</a:t>
            </a:r>
          </a:p>
          <a:p>
            <a:pPr marL="0" indent="0">
              <a:buNone/>
            </a:pPr>
            <a:endParaRPr lang="en-IN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92548C-B023-0258-D113-998F2541D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348" y="3000659"/>
            <a:ext cx="7681453" cy="314939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1127B-034D-FF3B-AC5A-613344138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25100" y="6356350"/>
            <a:ext cx="1028700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F1F733C1-7726-4290-B802-28FBA3E513AE}" type="slidenum">
              <a:rPr lang="en-IN">
                <a:solidFill>
                  <a:prstClr val="black">
                    <a:tint val="75000"/>
                  </a:prst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051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77920-C396-C6E8-FF98-C9A69801E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en-IN" sz="3700" b="1" dirty="0">
                <a:solidFill>
                  <a:srgbClr val="FFFFFF"/>
                </a:solidFill>
                <a:latin typeface="SF Pro Text" panose="00000400000000000000" pitchFamily="2" charset="0"/>
                <a:ea typeface="SF Pro Text" panose="00000400000000000000" pitchFamily="2" charset="0"/>
              </a:rPr>
              <a:t>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66746-7E27-B55C-D365-0A9C71519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630" y="2911688"/>
            <a:ext cx="2075702" cy="2820012"/>
          </a:xfrm>
        </p:spPr>
        <p:txBody>
          <a:bodyPr>
            <a:normAutofit/>
          </a:bodyPr>
          <a:lstStyle/>
          <a:p>
            <a:r>
              <a:rPr lang="en-US" sz="1600" b="1" dirty="0">
                <a:latin typeface="SF Pro Text" panose="00000400000000000000" pitchFamily="2" charset="0"/>
                <a:ea typeface="SF Pro Text" panose="00000400000000000000" pitchFamily="2" charset="0"/>
              </a:rPr>
              <a:t>Bar graph to show the Average salary per title (designation)</a:t>
            </a:r>
            <a:endParaRPr lang="en-IN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1127B-034D-FF3B-AC5A-613344138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25100" y="6356350"/>
            <a:ext cx="1028700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F1F733C1-7726-4290-B802-28FBA3E513AE}" type="slidenum">
              <a:rPr lang="en-IN">
                <a:solidFill>
                  <a:prstClr val="black">
                    <a:tint val="75000"/>
                  </a:prst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F2903F-5050-B538-29A7-212188BCA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332" y="2532513"/>
            <a:ext cx="8914037" cy="357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0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854</Words>
  <Application>Microsoft Office PowerPoint</Application>
  <PresentationFormat>Widescreen</PresentationFormat>
  <Paragraphs>124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SF Pro Display</vt:lpstr>
      <vt:lpstr>SF Pro Text</vt:lpstr>
      <vt:lpstr>Office Theme</vt:lpstr>
      <vt:lpstr>Capstone Project 1 BIGDATA ENGINEERING</vt:lpstr>
      <vt:lpstr>Business Objectives</vt:lpstr>
      <vt:lpstr>Data Description</vt:lpstr>
      <vt:lpstr>Data Description</vt:lpstr>
      <vt:lpstr>Technology Stack</vt:lpstr>
      <vt:lpstr>ER Diagram</vt:lpstr>
      <vt:lpstr>Architecture of pipeline</vt:lpstr>
      <vt:lpstr>Outputs</vt:lpstr>
      <vt:lpstr>Outputs</vt:lpstr>
      <vt:lpstr>Outputs</vt:lpstr>
      <vt:lpstr>Outputs</vt:lpstr>
      <vt:lpstr>Outputs</vt:lpstr>
      <vt:lpstr>ML Model Parameters</vt:lpstr>
      <vt:lpstr>Challenges Faced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1 DATA ENGINEERING</dc:title>
  <dc:creator>Subham Shît</dc:creator>
  <cp:lastModifiedBy>Subham Shît</cp:lastModifiedBy>
  <cp:revision>14</cp:revision>
  <dcterms:created xsi:type="dcterms:W3CDTF">2022-05-19T20:09:20Z</dcterms:created>
  <dcterms:modified xsi:type="dcterms:W3CDTF">2022-05-20T21:39:54Z</dcterms:modified>
</cp:coreProperties>
</file>